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</p:sldMasterIdLst>
  <p:notesMasterIdLst>
    <p:notesMasterId r:id="rId18"/>
  </p:notesMasterIdLst>
  <p:sldIdLst>
    <p:sldId id="317" r:id="rId2"/>
    <p:sldId id="366" r:id="rId3"/>
    <p:sldId id="318" r:id="rId4"/>
    <p:sldId id="319" r:id="rId5"/>
    <p:sldId id="320" r:id="rId6"/>
    <p:sldId id="321" r:id="rId7"/>
    <p:sldId id="322" r:id="rId8"/>
    <p:sldId id="323" r:id="rId9"/>
    <p:sldId id="324" r:id="rId10"/>
    <p:sldId id="325" r:id="rId11"/>
    <p:sldId id="327" r:id="rId12"/>
    <p:sldId id="328" r:id="rId13"/>
    <p:sldId id="330" r:id="rId14"/>
    <p:sldId id="331" r:id="rId15"/>
    <p:sldId id="332" r:id="rId16"/>
    <p:sldId id="333" r:id="rId17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0033"/>
    <a:srgbClr val="FF5050"/>
    <a:srgbClr val="66FF66"/>
    <a:srgbClr val="66FFFF"/>
    <a:srgbClr val="FF0066"/>
    <a:srgbClr val="080808"/>
    <a:srgbClr val="990099"/>
    <a:srgbClr val="66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734" autoAdjust="0"/>
    <p:restoredTop sz="94662" autoAdjust="0"/>
  </p:normalViewPr>
  <p:slideViewPr>
    <p:cSldViewPr>
      <p:cViewPr>
        <p:scale>
          <a:sx n="100" d="100"/>
          <a:sy n="100" d="100"/>
        </p:scale>
        <p:origin x="-2082" y="-3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94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54CD18D-14B9-4189-8309-1F3015E79F9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353631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938" name="Group 2"/>
          <p:cNvGrpSpPr>
            <a:grpSpLocks/>
          </p:cNvGrpSpPr>
          <p:nvPr/>
        </p:nvGrpSpPr>
        <p:grpSpPr bwMode="auto">
          <a:xfrm>
            <a:off x="0" y="3902075"/>
            <a:ext cx="3400425" cy="2949575"/>
            <a:chOff x="0" y="2458"/>
            <a:chExt cx="2142" cy="1858"/>
          </a:xfrm>
        </p:grpSpPr>
        <p:sp>
          <p:nvSpPr>
            <p:cNvPr id="39939" name="Freeform 3"/>
            <p:cNvSpPr>
              <a:spLocks/>
            </p:cNvSpPr>
            <p:nvPr/>
          </p:nvSpPr>
          <p:spPr bwMode="ltGray">
            <a:xfrm>
              <a:off x="0" y="2508"/>
              <a:ext cx="2142" cy="1804"/>
            </a:xfrm>
            <a:custGeom>
              <a:avLst/>
              <a:gdLst>
                <a:gd name="T0" fmla="*/ 329 w 2135"/>
                <a:gd name="T1" fmla="*/ 66 h 1804"/>
                <a:gd name="T2" fmla="*/ 161 w 2135"/>
                <a:gd name="T3" fmla="*/ 30 h 1804"/>
                <a:gd name="T4" fmla="*/ 0 w 2135"/>
                <a:gd name="T5" fmla="*/ 0 h 1804"/>
                <a:gd name="T6" fmla="*/ 0 w 2135"/>
                <a:gd name="T7" fmla="*/ 12 h 1804"/>
                <a:gd name="T8" fmla="*/ 161 w 2135"/>
                <a:gd name="T9" fmla="*/ 42 h 1804"/>
                <a:gd name="T10" fmla="*/ 323 w 2135"/>
                <a:gd name="T11" fmla="*/ 78 h 1804"/>
                <a:gd name="T12" fmla="*/ 556 w 2135"/>
                <a:gd name="T13" fmla="*/ 150 h 1804"/>
                <a:gd name="T14" fmla="*/ 777 w 2135"/>
                <a:gd name="T15" fmla="*/ 245 h 1804"/>
                <a:gd name="T16" fmla="*/ 993 w 2135"/>
                <a:gd name="T17" fmla="*/ 365 h 1804"/>
                <a:gd name="T18" fmla="*/ 1196 w 2135"/>
                <a:gd name="T19" fmla="*/ 503 h 1804"/>
                <a:gd name="T20" fmla="*/ 1381 w 2135"/>
                <a:gd name="T21" fmla="*/ 653 h 1804"/>
                <a:gd name="T22" fmla="*/ 1555 w 2135"/>
                <a:gd name="T23" fmla="*/ 827 h 1804"/>
                <a:gd name="T24" fmla="*/ 1710 w 2135"/>
                <a:gd name="T25" fmla="*/ 1019 h 1804"/>
                <a:gd name="T26" fmla="*/ 1854 w 2135"/>
                <a:gd name="T27" fmla="*/ 1229 h 1804"/>
                <a:gd name="T28" fmla="*/ 1937 w 2135"/>
                <a:gd name="T29" fmla="*/ 1366 h 1804"/>
                <a:gd name="T30" fmla="*/ 2009 w 2135"/>
                <a:gd name="T31" fmla="*/ 1510 h 1804"/>
                <a:gd name="T32" fmla="*/ 2069 w 2135"/>
                <a:gd name="T33" fmla="*/ 1654 h 1804"/>
                <a:gd name="T34" fmla="*/ 2123 w 2135"/>
                <a:gd name="T35" fmla="*/ 1804 h 1804"/>
                <a:gd name="T36" fmla="*/ 2135 w 2135"/>
                <a:gd name="T37" fmla="*/ 1804 h 1804"/>
                <a:gd name="T38" fmla="*/ 2081 w 2135"/>
                <a:gd name="T39" fmla="*/ 1654 h 1804"/>
                <a:gd name="T40" fmla="*/ 2021 w 2135"/>
                <a:gd name="T41" fmla="*/ 1510 h 1804"/>
                <a:gd name="T42" fmla="*/ 1949 w 2135"/>
                <a:gd name="T43" fmla="*/ 1366 h 1804"/>
                <a:gd name="T44" fmla="*/ 1866 w 2135"/>
                <a:gd name="T45" fmla="*/ 1223 h 1804"/>
                <a:gd name="T46" fmla="*/ 1722 w 2135"/>
                <a:gd name="T47" fmla="*/ 1013 h 1804"/>
                <a:gd name="T48" fmla="*/ 1561 w 2135"/>
                <a:gd name="T49" fmla="*/ 821 h 1804"/>
                <a:gd name="T50" fmla="*/ 1387 w 2135"/>
                <a:gd name="T51" fmla="*/ 647 h 1804"/>
                <a:gd name="T52" fmla="*/ 1202 w 2135"/>
                <a:gd name="T53" fmla="*/ 491 h 1804"/>
                <a:gd name="T54" fmla="*/ 999 w 2135"/>
                <a:gd name="T55" fmla="*/ 353 h 1804"/>
                <a:gd name="T56" fmla="*/ 783 w 2135"/>
                <a:gd name="T57" fmla="*/ 239 h 1804"/>
                <a:gd name="T58" fmla="*/ 562 w 2135"/>
                <a:gd name="T59" fmla="*/ 138 h 1804"/>
                <a:gd name="T60" fmla="*/ 329 w 2135"/>
                <a:gd name="T61" fmla="*/ 66 h 1804"/>
                <a:gd name="T62" fmla="*/ 329 w 2135"/>
                <a:gd name="T63" fmla="*/ 66 h 18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135" h="1804">
                  <a:moveTo>
                    <a:pt x="329" y="66"/>
                  </a:moveTo>
                  <a:lnTo>
                    <a:pt x="161" y="30"/>
                  </a:lnTo>
                  <a:lnTo>
                    <a:pt x="0" y="0"/>
                  </a:lnTo>
                  <a:lnTo>
                    <a:pt x="0" y="12"/>
                  </a:lnTo>
                  <a:lnTo>
                    <a:pt x="161" y="42"/>
                  </a:lnTo>
                  <a:lnTo>
                    <a:pt x="323" y="78"/>
                  </a:lnTo>
                  <a:lnTo>
                    <a:pt x="556" y="150"/>
                  </a:lnTo>
                  <a:lnTo>
                    <a:pt x="777" y="245"/>
                  </a:lnTo>
                  <a:lnTo>
                    <a:pt x="993" y="365"/>
                  </a:lnTo>
                  <a:lnTo>
                    <a:pt x="1196" y="503"/>
                  </a:lnTo>
                  <a:lnTo>
                    <a:pt x="1381" y="653"/>
                  </a:lnTo>
                  <a:lnTo>
                    <a:pt x="1555" y="827"/>
                  </a:lnTo>
                  <a:lnTo>
                    <a:pt x="1710" y="1019"/>
                  </a:lnTo>
                  <a:lnTo>
                    <a:pt x="1854" y="1229"/>
                  </a:lnTo>
                  <a:lnTo>
                    <a:pt x="1937" y="1366"/>
                  </a:lnTo>
                  <a:lnTo>
                    <a:pt x="2009" y="1510"/>
                  </a:lnTo>
                  <a:lnTo>
                    <a:pt x="2069" y="1654"/>
                  </a:lnTo>
                  <a:lnTo>
                    <a:pt x="2123" y="1804"/>
                  </a:lnTo>
                  <a:lnTo>
                    <a:pt x="2135" y="1804"/>
                  </a:lnTo>
                  <a:lnTo>
                    <a:pt x="2081" y="1654"/>
                  </a:lnTo>
                  <a:lnTo>
                    <a:pt x="2021" y="1510"/>
                  </a:lnTo>
                  <a:lnTo>
                    <a:pt x="1949" y="1366"/>
                  </a:lnTo>
                  <a:lnTo>
                    <a:pt x="1866" y="1223"/>
                  </a:lnTo>
                  <a:lnTo>
                    <a:pt x="1722" y="1013"/>
                  </a:lnTo>
                  <a:lnTo>
                    <a:pt x="1561" y="821"/>
                  </a:lnTo>
                  <a:lnTo>
                    <a:pt x="1387" y="647"/>
                  </a:lnTo>
                  <a:lnTo>
                    <a:pt x="1202" y="491"/>
                  </a:lnTo>
                  <a:lnTo>
                    <a:pt x="999" y="353"/>
                  </a:lnTo>
                  <a:lnTo>
                    <a:pt x="783" y="239"/>
                  </a:lnTo>
                  <a:lnTo>
                    <a:pt x="562" y="138"/>
                  </a:lnTo>
                  <a:lnTo>
                    <a:pt x="329" y="66"/>
                  </a:lnTo>
                  <a:lnTo>
                    <a:pt x="329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40" name="Freeform 4"/>
            <p:cNvSpPr>
              <a:spLocks/>
            </p:cNvSpPr>
            <p:nvPr/>
          </p:nvSpPr>
          <p:spPr bwMode="hidden">
            <a:xfrm>
              <a:off x="0" y="2458"/>
              <a:ext cx="1854" cy="1858"/>
            </a:xfrm>
            <a:custGeom>
              <a:avLst/>
              <a:gdLst>
                <a:gd name="T0" fmla="*/ 1854 w 1854"/>
                <a:gd name="T1" fmla="*/ 1858 h 1858"/>
                <a:gd name="T2" fmla="*/ 0 w 1854"/>
                <a:gd name="T3" fmla="*/ 1858 h 1858"/>
                <a:gd name="T4" fmla="*/ 0 w 1854"/>
                <a:gd name="T5" fmla="*/ 0 h 1858"/>
                <a:gd name="T6" fmla="*/ 1854 w 1854"/>
                <a:gd name="T7" fmla="*/ 1858 h 1858"/>
                <a:gd name="T8" fmla="*/ 1854 w 1854"/>
                <a:gd name="T9" fmla="*/ 1858 h 18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54" h="1858">
                  <a:moveTo>
                    <a:pt x="1854" y="1858"/>
                  </a:moveTo>
                  <a:lnTo>
                    <a:pt x="0" y="1858"/>
                  </a:lnTo>
                  <a:lnTo>
                    <a:pt x="0" y="0"/>
                  </a:lnTo>
                  <a:lnTo>
                    <a:pt x="1854" y="1858"/>
                  </a:lnTo>
                  <a:lnTo>
                    <a:pt x="1854" y="185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41" name="Freeform 5"/>
            <p:cNvSpPr>
              <a:spLocks/>
            </p:cNvSpPr>
            <p:nvPr/>
          </p:nvSpPr>
          <p:spPr bwMode="ltGray">
            <a:xfrm>
              <a:off x="0" y="2735"/>
              <a:ext cx="1745" cy="1577"/>
            </a:xfrm>
            <a:custGeom>
              <a:avLst/>
              <a:gdLst>
                <a:gd name="T0" fmla="*/ 1640 w 1745"/>
                <a:gd name="T1" fmla="*/ 1377 h 1577"/>
                <a:gd name="T2" fmla="*/ 1692 w 1745"/>
                <a:gd name="T3" fmla="*/ 1479 h 1577"/>
                <a:gd name="T4" fmla="*/ 1732 w 1745"/>
                <a:gd name="T5" fmla="*/ 1577 h 1577"/>
                <a:gd name="T6" fmla="*/ 1745 w 1745"/>
                <a:gd name="T7" fmla="*/ 1577 h 1577"/>
                <a:gd name="T8" fmla="*/ 1703 w 1745"/>
                <a:gd name="T9" fmla="*/ 1469 h 1577"/>
                <a:gd name="T10" fmla="*/ 1649 w 1745"/>
                <a:gd name="T11" fmla="*/ 1367 h 1577"/>
                <a:gd name="T12" fmla="*/ 1535 w 1745"/>
                <a:gd name="T13" fmla="*/ 1157 h 1577"/>
                <a:gd name="T14" fmla="*/ 1395 w 1745"/>
                <a:gd name="T15" fmla="*/ 951 h 1577"/>
                <a:gd name="T16" fmla="*/ 1236 w 1745"/>
                <a:gd name="T17" fmla="*/ 756 h 1577"/>
                <a:gd name="T18" fmla="*/ 1061 w 1745"/>
                <a:gd name="T19" fmla="*/ 582 h 1577"/>
                <a:gd name="T20" fmla="*/ 876 w 1745"/>
                <a:gd name="T21" fmla="*/ 426 h 1577"/>
                <a:gd name="T22" fmla="*/ 672 w 1745"/>
                <a:gd name="T23" fmla="*/ 294 h 1577"/>
                <a:gd name="T24" fmla="*/ 455 w 1745"/>
                <a:gd name="T25" fmla="*/ 174 h 1577"/>
                <a:gd name="T26" fmla="*/ 234 w 1745"/>
                <a:gd name="T27" fmla="*/ 78 h 1577"/>
                <a:gd name="T28" fmla="*/ 0 w 1745"/>
                <a:gd name="T29" fmla="*/ 0 h 1577"/>
                <a:gd name="T30" fmla="*/ 0 w 1745"/>
                <a:gd name="T31" fmla="*/ 12 h 1577"/>
                <a:gd name="T32" fmla="*/ 222 w 1745"/>
                <a:gd name="T33" fmla="*/ 89 h 1577"/>
                <a:gd name="T34" fmla="*/ 446 w 1745"/>
                <a:gd name="T35" fmla="*/ 185 h 1577"/>
                <a:gd name="T36" fmla="*/ 662 w 1745"/>
                <a:gd name="T37" fmla="*/ 305 h 1577"/>
                <a:gd name="T38" fmla="*/ 866 w 1745"/>
                <a:gd name="T39" fmla="*/ 437 h 1577"/>
                <a:gd name="T40" fmla="*/ 1052 w 1745"/>
                <a:gd name="T41" fmla="*/ 593 h 1577"/>
                <a:gd name="T42" fmla="*/ 1226 w 1745"/>
                <a:gd name="T43" fmla="*/ 767 h 1577"/>
                <a:gd name="T44" fmla="*/ 1385 w 1745"/>
                <a:gd name="T45" fmla="*/ 960 h 1577"/>
                <a:gd name="T46" fmla="*/ 1526 w 1745"/>
                <a:gd name="T47" fmla="*/ 1167 h 1577"/>
                <a:gd name="T48" fmla="*/ 1640 w 1745"/>
                <a:gd name="T49" fmla="*/ 1377 h 15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745" h="1577">
                  <a:moveTo>
                    <a:pt x="1640" y="1377"/>
                  </a:moveTo>
                  <a:lnTo>
                    <a:pt x="1692" y="1479"/>
                  </a:lnTo>
                  <a:lnTo>
                    <a:pt x="1732" y="1577"/>
                  </a:lnTo>
                  <a:lnTo>
                    <a:pt x="1745" y="1577"/>
                  </a:lnTo>
                  <a:lnTo>
                    <a:pt x="1703" y="1469"/>
                  </a:lnTo>
                  <a:lnTo>
                    <a:pt x="1649" y="1367"/>
                  </a:lnTo>
                  <a:lnTo>
                    <a:pt x="1535" y="1157"/>
                  </a:lnTo>
                  <a:lnTo>
                    <a:pt x="1395" y="951"/>
                  </a:lnTo>
                  <a:lnTo>
                    <a:pt x="1236" y="756"/>
                  </a:lnTo>
                  <a:lnTo>
                    <a:pt x="1061" y="582"/>
                  </a:lnTo>
                  <a:lnTo>
                    <a:pt x="876" y="426"/>
                  </a:lnTo>
                  <a:lnTo>
                    <a:pt x="672" y="294"/>
                  </a:lnTo>
                  <a:lnTo>
                    <a:pt x="455" y="174"/>
                  </a:lnTo>
                  <a:lnTo>
                    <a:pt x="234" y="78"/>
                  </a:lnTo>
                  <a:lnTo>
                    <a:pt x="0" y="0"/>
                  </a:lnTo>
                  <a:lnTo>
                    <a:pt x="0" y="12"/>
                  </a:lnTo>
                  <a:lnTo>
                    <a:pt x="222" y="89"/>
                  </a:lnTo>
                  <a:lnTo>
                    <a:pt x="446" y="185"/>
                  </a:lnTo>
                  <a:lnTo>
                    <a:pt x="662" y="305"/>
                  </a:lnTo>
                  <a:lnTo>
                    <a:pt x="866" y="437"/>
                  </a:lnTo>
                  <a:lnTo>
                    <a:pt x="1052" y="593"/>
                  </a:lnTo>
                  <a:lnTo>
                    <a:pt x="1226" y="767"/>
                  </a:lnTo>
                  <a:lnTo>
                    <a:pt x="1385" y="960"/>
                  </a:lnTo>
                  <a:lnTo>
                    <a:pt x="1526" y="1167"/>
                  </a:lnTo>
                  <a:lnTo>
                    <a:pt x="1640" y="1377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42" name="Freeform 6"/>
            <p:cNvSpPr>
              <a:spLocks/>
            </p:cNvSpPr>
            <p:nvPr/>
          </p:nvSpPr>
          <p:spPr bwMode="ltGray">
            <a:xfrm>
              <a:off x="0" y="2544"/>
              <a:ext cx="1745" cy="1768"/>
            </a:xfrm>
            <a:custGeom>
              <a:avLst/>
              <a:gdLst>
                <a:gd name="T0" fmla="*/ 0 w 1745"/>
                <a:gd name="T1" fmla="*/ 0 h 1768"/>
                <a:gd name="T2" fmla="*/ 0 w 1745"/>
                <a:gd name="T3" fmla="*/ 12 h 1768"/>
                <a:gd name="T4" fmla="*/ 210 w 1745"/>
                <a:gd name="T5" fmla="*/ 88 h 1768"/>
                <a:gd name="T6" fmla="*/ 426 w 1745"/>
                <a:gd name="T7" fmla="*/ 190 h 1768"/>
                <a:gd name="T8" fmla="*/ 630 w 1745"/>
                <a:gd name="T9" fmla="*/ 304 h 1768"/>
                <a:gd name="T10" fmla="*/ 818 w 1745"/>
                <a:gd name="T11" fmla="*/ 442 h 1768"/>
                <a:gd name="T12" fmla="*/ 998 w 1745"/>
                <a:gd name="T13" fmla="*/ 592 h 1768"/>
                <a:gd name="T14" fmla="*/ 1164 w 1745"/>
                <a:gd name="T15" fmla="*/ 766 h 1768"/>
                <a:gd name="T16" fmla="*/ 1310 w 1745"/>
                <a:gd name="T17" fmla="*/ 942 h 1768"/>
                <a:gd name="T18" fmla="*/ 1454 w 1745"/>
                <a:gd name="T19" fmla="*/ 1146 h 1768"/>
                <a:gd name="T20" fmla="*/ 1536 w 1745"/>
                <a:gd name="T21" fmla="*/ 1298 h 1768"/>
                <a:gd name="T22" fmla="*/ 1614 w 1745"/>
                <a:gd name="T23" fmla="*/ 1456 h 1768"/>
                <a:gd name="T24" fmla="*/ 1682 w 1745"/>
                <a:gd name="T25" fmla="*/ 1616 h 1768"/>
                <a:gd name="T26" fmla="*/ 1733 w 1745"/>
                <a:gd name="T27" fmla="*/ 1768 h 1768"/>
                <a:gd name="T28" fmla="*/ 1745 w 1745"/>
                <a:gd name="T29" fmla="*/ 1768 h 1768"/>
                <a:gd name="T30" fmla="*/ 1691 w 1745"/>
                <a:gd name="T31" fmla="*/ 1606 h 1768"/>
                <a:gd name="T32" fmla="*/ 1623 w 1745"/>
                <a:gd name="T33" fmla="*/ 1445 h 1768"/>
                <a:gd name="T34" fmla="*/ 1547 w 1745"/>
                <a:gd name="T35" fmla="*/ 1288 h 1768"/>
                <a:gd name="T36" fmla="*/ 1463 w 1745"/>
                <a:gd name="T37" fmla="*/ 1136 h 1768"/>
                <a:gd name="T38" fmla="*/ 1320 w 1745"/>
                <a:gd name="T39" fmla="*/ 932 h 1768"/>
                <a:gd name="T40" fmla="*/ 1173 w 1745"/>
                <a:gd name="T41" fmla="*/ 755 h 1768"/>
                <a:gd name="T42" fmla="*/ 1008 w 1745"/>
                <a:gd name="T43" fmla="*/ 581 h 1768"/>
                <a:gd name="T44" fmla="*/ 827 w 1745"/>
                <a:gd name="T45" fmla="*/ 431 h 1768"/>
                <a:gd name="T46" fmla="*/ 642 w 1745"/>
                <a:gd name="T47" fmla="*/ 293 h 1768"/>
                <a:gd name="T48" fmla="*/ 437 w 1745"/>
                <a:gd name="T49" fmla="*/ 179 h 1768"/>
                <a:gd name="T50" fmla="*/ 222 w 1745"/>
                <a:gd name="T51" fmla="*/ 78 h 1768"/>
                <a:gd name="T52" fmla="*/ 0 w 1745"/>
                <a:gd name="T53" fmla="*/ 0 h 1768"/>
                <a:gd name="T54" fmla="*/ 0 w 1745"/>
                <a:gd name="T55" fmla="*/ 0 h 17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745" h="1768">
                  <a:moveTo>
                    <a:pt x="0" y="0"/>
                  </a:moveTo>
                  <a:lnTo>
                    <a:pt x="0" y="12"/>
                  </a:lnTo>
                  <a:lnTo>
                    <a:pt x="210" y="88"/>
                  </a:lnTo>
                  <a:lnTo>
                    <a:pt x="426" y="190"/>
                  </a:lnTo>
                  <a:lnTo>
                    <a:pt x="630" y="304"/>
                  </a:lnTo>
                  <a:lnTo>
                    <a:pt x="818" y="442"/>
                  </a:lnTo>
                  <a:lnTo>
                    <a:pt x="998" y="592"/>
                  </a:lnTo>
                  <a:lnTo>
                    <a:pt x="1164" y="766"/>
                  </a:lnTo>
                  <a:lnTo>
                    <a:pt x="1310" y="942"/>
                  </a:lnTo>
                  <a:lnTo>
                    <a:pt x="1454" y="1146"/>
                  </a:lnTo>
                  <a:lnTo>
                    <a:pt x="1536" y="1298"/>
                  </a:lnTo>
                  <a:lnTo>
                    <a:pt x="1614" y="1456"/>
                  </a:lnTo>
                  <a:lnTo>
                    <a:pt x="1682" y="1616"/>
                  </a:lnTo>
                  <a:lnTo>
                    <a:pt x="1733" y="1768"/>
                  </a:lnTo>
                  <a:lnTo>
                    <a:pt x="1745" y="1768"/>
                  </a:lnTo>
                  <a:lnTo>
                    <a:pt x="1691" y="1606"/>
                  </a:lnTo>
                  <a:lnTo>
                    <a:pt x="1623" y="1445"/>
                  </a:lnTo>
                  <a:lnTo>
                    <a:pt x="1547" y="1288"/>
                  </a:lnTo>
                  <a:lnTo>
                    <a:pt x="1463" y="1136"/>
                  </a:lnTo>
                  <a:lnTo>
                    <a:pt x="1320" y="932"/>
                  </a:lnTo>
                  <a:lnTo>
                    <a:pt x="1173" y="755"/>
                  </a:lnTo>
                  <a:lnTo>
                    <a:pt x="1008" y="581"/>
                  </a:lnTo>
                  <a:lnTo>
                    <a:pt x="827" y="431"/>
                  </a:lnTo>
                  <a:lnTo>
                    <a:pt x="642" y="293"/>
                  </a:lnTo>
                  <a:lnTo>
                    <a:pt x="437" y="179"/>
                  </a:lnTo>
                  <a:lnTo>
                    <a:pt x="222" y="7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43" name="Oval 7"/>
            <p:cNvSpPr>
              <a:spLocks noChangeArrowheads="1"/>
            </p:cNvSpPr>
            <p:nvPr/>
          </p:nvSpPr>
          <p:spPr bwMode="ltGray">
            <a:xfrm>
              <a:off x="209" y="2784"/>
              <a:ext cx="86" cy="86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44" name="Oval 8"/>
            <p:cNvSpPr>
              <a:spLocks noChangeArrowheads="1"/>
            </p:cNvSpPr>
            <p:nvPr/>
          </p:nvSpPr>
          <p:spPr bwMode="ltGray">
            <a:xfrm>
              <a:off x="1536" y="3884"/>
              <a:ext cx="92" cy="9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45" name="Oval 9"/>
            <p:cNvSpPr>
              <a:spLocks noChangeArrowheads="1"/>
            </p:cNvSpPr>
            <p:nvPr/>
          </p:nvSpPr>
          <p:spPr bwMode="ltGray">
            <a:xfrm>
              <a:off x="791" y="2723"/>
              <a:ext cx="121" cy="12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9946" name="Rectangle 10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873250"/>
            <a:ext cx="7772400" cy="1555750"/>
          </a:xfrm>
        </p:spPr>
        <p:txBody>
          <a:bodyPr/>
          <a:lstStyle>
            <a:lvl1pPr>
              <a:defRPr sz="4800"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39947" name="Rectangle 11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39948" name="Rectangle 12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9949" name="Rectangle 13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9950" name="Rectangle 14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AD92EBCD-0E82-4769-A990-E6F9212B994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7D97F4E-4E11-4859-BC63-A094B3056AC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3981316"/>
      </p:ext>
    </p:extLst>
  </p:cSld>
  <p:clrMapOvr>
    <a:masterClrMapping/>
  </p:clrMapOvr>
  <p:transition spd="med"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7038DC9-F423-4011-AAAC-6DCE66C4C8B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1695497"/>
      </p:ext>
    </p:extLst>
  </p:cSld>
  <p:clrMapOvr>
    <a:masterClrMapping/>
  </p:clrMapOvr>
  <p:transition spd="med">
    <p:fade thruBlk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528C6BC-885D-4C03-B609-B1F7FD3F78C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8580556"/>
      </p:ext>
    </p:extLst>
  </p:cSld>
  <p:clrMapOvr>
    <a:masterClrMapping/>
  </p:clrMapOvr>
  <p:transition spd="med">
    <p:fade thruBlk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12977CD-422D-421A-9EBE-E6FF4C29CAC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1387669"/>
      </p:ext>
    </p:extLst>
  </p:cSld>
  <p:clrMapOvr>
    <a:masterClrMapping/>
  </p:clrMapOvr>
  <p:transition spd="med">
    <p:fade thruBlk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FAD4E5C-E249-44E4-8AED-E3A51B238DC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7605205"/>
      </p:ext>
    </p:extLst>
  </p:cSld>
  <p:clrMapOvr>
    <a:masterClrMapping/>
  </p:clrMapOvr>
  <p:transition spd="med">
    <p:fade thruBlk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184B120-19B5-486C-A015-B1B16CB8F27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3083828"/>
      </p:ext>
    </p:extLst>
  </p:cSld>
  <p:clrMapOvr>
    <a:masterClrMapping/>
  </p:clrMapOvr>
  <p:transition spd="med">
    <p:fade thruBlk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7BBEFBD-D08B-488A-AFD4-91356B53CBA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4617823"/>
      </p:ext>
    </p:extLst>
  </p:cSld>
  <p:clrMapOvr>
    <a:masterClrMapping/>
  </p:clrMapOvr>
  <p:transition spd="med">
    <p:fade thruBlk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F8E703F-BA3C-4A5B-9013-2228D5A5305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6638487"/>
      </p:ext>
    </p:extLst>
  </p:cSld>
  <p:clrMapOvr>
    <a:masterClrMapping/>
  </p:clrMapOvr>
  <p:transition spd="med">
    <p:fade thruBlk="1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252161-2B6F-4398-8518-7A79AF39646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9792897"/>
      </p:ext>
    </p:extLst>
  </p:cSld>
  <p:clrMapOvr>
    <a:masterClrMapping/>
  </p:clrMapOvr>
  <p:transition spd="med">
    <p:fade thruBlk="1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7C4086E-77D1-45BA-A6C3-9C47D6B7A70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1538177"/>
      </p:ext>
    </p:extLst>
  </p:cSld>
  <p:clrMapOvr>
    <a:masterClrMapping/>
  </p:clrMapOvr>
  <p:transition spd="med">
    <p:fade thruBlk="1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7813"/>
            <a:ext cx="8229600" cy="58531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F9CC61F9-7ED8-4604-820B-96E2872B59C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2353655"/>
      </p:ext>
    </p:extLst>
  </p:cSld>
  <p:clrMapOvr>
    <a:masterClrMapping/>
  </p:clrMapOvr>
  <p:transition spd="med"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914" name="Group 2"/>
          <p:cNvGrpSpPr>
            <a:grpSpLocks/>
          </p:cNvGrpSpPr>
          <p:nvPr/>
        </p:nvGrpSpPr>
        <p:grpSpPr bwMode="auto">
          <a:xfrm>
            <a:off x="0" y="3902075"/>
            <a:ext cx="3400425" cy="2949575"/>
            <a:chOff x="0" y="2458"/>
            <a:chExt cx="2142" cy="1858"/>
          </a:xfrm>
        </p:grpSpPr>
        <p:sp>
          <p:nvSpPr>
            <p:cNvPr id="38915" name="Freeform 3"/>
            <p:cNvSpPr>
              <a:spLocks/>
            </p:cNvSpPr>
            <p:nvPr/>
          </p:nvSpPr>
          <p:spPr bwMode="ltGray">
            <a:xfrm>
              <a:off x="0" y="2508"/>
              <a:ext cx="2142" cy="1804"/>
            </a:xfrm>
            <a:custGeom>
              <a:avLst/>
              <a:gdLst>
                <a:gd name="T0" fmla="*/ 329 w 2135"/>
                <a:gd name="T1" fmla="*/ 66 h 1804"/>
                <a:gd name="T2" fmla="*/ 161 w 2135"/>
                <a:gd name="T3" fmla="*/ 30 h 1804"/>
                <a:gd name="T4" fmla="*/ 0 w 2135"/>
                <a:gd name="T5" fmla="*/ 0 h 1804"/>
                <a:gd name="T6" fmla="*/ 0 w 2135"/>
                <a:gd name="T7" fmla="*/ 12 h 1804"/>
                <a:gd name="T8" fmla="*/ 161 w 2135"/>
                <a:gd name="T9" fmla="*/ 42 h 1804"/>
                <a:gd name="T10" fmla="*/ 323 w 2135"/>
                <a:gd name="T11" fmla="*/ 78 h 1804"/>
                <a:gd name="T12" fmla="*/ 556 w 2135"/>
                <a:gd name="T13" fmla="*/ 150 h 1804"/>
                <a:gd name="T14" fmla="*/ 777 w 2135"/>
                <a:gd name="T15" fmla="*/ 245 h 1804"/>
                <a:gd name="T16" fmla="*/ 993 w 2135"/>
                <a:gd name="T17" fmla="*/ 365 h 1804"/>
                <a:gd name="T18" fmla="*/ 1196 w 2135"/>
                <a:gd name="T19" fmla="*/ 503 h 1804"/>
                <a:gd name="T20" fmla="*/ 1381 w 2135"/>
                <a:gd name="T21" fmla="*/ 653 h 1804"/>
                <a:gd name="T22" fmla="*/ 1555 w 2135"/>
                <a:gd name="T23" fmla="*/ 827 h 1804"/>
                <a:gd name="T24" fmla="*/ 1710 w 2135"/>
                <a:gd name="T25" fmla="*/ 1019 h 1804"/>
                <a:gd name="T26" fmla="*/ 1854 w 2135"/>
                <a:gd name="T27" fmla="*/ 1229 h 1804"/>
                <a:gd name="T28" fmla="*/ 1937 w 2135"/>
                <a:gd name="T29" fmla="*/ 1366 h 1804"/>
                <a:gd name="T30" fmla="*/ 2009 w 2135"/>
                <a:gd name="T31" fmla="*/ 1510 h 1804"/>
                <a:gd name="T32" fmla="*/ 2069 w 2135"/>
                <a:gd name="T33" fmla="*/ 1654 h 1804"/>
                <a:gd name="T34" fmla="*/ 2123 w 2135"/>
                <a:gd name="T35" fmla="*/ 1804 h 1804"/>
                <a:gd name="T36" fmla="*/ 2135 w 2135"/>
                <a:gd name="T37" fmla="*/ 1804 h 1804"/>
                <a:gd name="T38" fmla="*/ 2081 w 2135"/>
                <a:gd name="T39" fmla="*/ 1654 h 1804"/>
                <a:gd name="T40" fmla="*/ 2021 w 2135"/>
                <a:gd name="T41" fmla="*/ 1510 h 1804"/>
                <a:gd name="T42" fmla="*/ 1949 w 2135"/>
                <a:gd name="T43" fmla="*/ 1366 h 1804"/>
                <a:gd name="T44" fmla="*/ 1866 w 2135"/>
                <a:gd name="T45" fmla="*/ 1223 h 1804"/>
                <a:gd name="T46" fmla="*/ 1722 w 2135"/>
                <a:gd name="T47" fmla="*/ 1013 h 1804"/>
                <a:gd name="T48" fmla="*/ 1561 w 2135"/>
                <a:gd name="T49" fmla="*/ 821 h 1804"/>
                <a:gd name="T50" fmla="*/ 1387 w 2135"/>
                <a:gd name="T51" fmla="*/ 647 h 1804"/>
                <a:gd name="T52" fmla="*/ 1202 w 2135"/>
                <a:gd name="T53" fmla="*/ 491 h 1804"/>
                <a:gd name="T54" fmla="*/ 999 w 2135"/>
                <a:gd name="T55" fmla="*/ 353 h 1804"/>
                <a:gd name="T56" fmla="*/ 783 w 2135"/>
                <a:gd name="T57" fmla="*/ 239 h 1804"/>
                <a:gd name="T58" fmla="*/ 562 w 2135"/>
                <a:gd name="T59" fmla="*/ 138 h 1804"/>
                <a:gd name="T60" fmla="*/ 329 w 2135"/>
                <a:gd name="T61" fmla="*/ 66 h 1804"/>
                <a:gd name="T62" fmla="*/ 329 w 2135"/>
                <a:gd name="T63" fmla="*/ 66 h 18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135" h="1804">
                  <a:moveTo>
                    <a:pt x="329" y="66"/>
                  </a:moveTo>
                  <a:lnTo>
                    <a:pt x="161" y="30"/>
                  </a:lnTo>
                  <a:lnTo>
                    <a:pt x="0" y="0"/>
                  </a:lnTo>
                  <a:lnTo>
                    <a:pt x="0" y="12"/>
                  </a:lnTo>
                  <a:lnTo>
                    <a:pt x="161" y="42"/>
                  </a:lnTo>
                  <a:lnTo>
                    <a:pt x="323" y="78"/>
                  </a:lnTo>
                  <a:lnTo>
                    <a:pt x="556" y="150"/>
                  </a:lnTo>
                  <a:lnTo>
                    <a:pt x="777" y="245"/>
                  </a:lnTo>
                  <a:lnTo>
                    <a:pt x="993" y="365"/>
                  </a:lnTo>
                  <a:lnTo>
                    <a:pt x="1196" y="503"/>
                  </a:lnTo>
                  <a:lnTo>
                    <a:pt x="1381" y="653"/>
                  </a:lnTo>
                  <a:lnTo>
                    <a:pt x="1555" y="827"/>
                  </a:lnTo>
                  <a:lnTo>
                    <a:pt x="1710" y="1019"/>
                  </a:lnTo>
                  <a:lnTo>
                    <a:pt x="1854" y="1229"/>
                  </a:lnTo>
                  <a:lnTo>
                    <a:pt x="1937" y="1366"/>
                  </a:lnTo>
                  <a:lnTo>
                    <a:pt x="2009" y="1510"/>
                  </a:lnTo>
                  <a:lnTo>
                    <a:pt x="2069" y="1654"/>
                  </a:lnTo>
                  <a:lnTo>
                    <a:pt x="2123" y="1804"/>
                  </a:lnTo>
                  <a:lnTo>
                    <a:pt x="2135" y="1804"/>
                  </a:lnTo>
                  <a:lnTo>
                    <a:pt x="2081" y="1654"/>
                  </a:lnTo>
                  <a:lnTo>
                    <a:pt x="2021" y="1510"/>
                  </a:lnTo>
                  <a:lnTo>
                    <a:pt x="1949" y="1366"/>
                  </a:lnTo>
                  <a:lnTo>
                    <a:pt x="1866" y="1223"/>
                  </a:lnTo>
                  <a:lnTo>
                    <a:pt x="1722" y="1013"/>
                  </a:lnTo>
                  <a:lnTo>
                    <a:pt x="1561" y="821"/>
                  </a:lnTo>
                  <a:lnTo>
                    <a:pt x="1387" y="647"/>
                  </a:lnTo>
                  <a:lnTo>
                    <a:pt x="1202" y="491"/>
                  </a:lnTo>
                  <a:lnTo>
                    <a:pt x="999" y="353"/>
                  </a:lnTo>
                  <a:lnTo>
                    <a:pt x="783" y="239"/>
                  </a:lnTo>
                  <a:lnTo>
                    <a:pt x="562" y="138"/>
                  </a:lnTo>
                  <a:lnTo>
                    <a:pt x="329" y="66"/>
                  </a:lnTo>
                  <a:lnTo>
                    <a:pt x="329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16" name="Freeform 4"/>
            <p:cNvSpPr>
              <a:spLocks/>
            </p:cNvSpPr>
            <p:nvPr/>
          </p:nvSpPr>
          <p:spPr bwMode="hidden">
            <a:xfrm>
              <a:off x="0" y="2458"/>
              <a:ext cx="1854" cy="1858"/>
            </a:xfrm>
            <a:custGeom>
              <a:avLst/>
              <a:gdLst>
                <a:gd name="T0" fmla="*/ 1854 w 1854"/>
                <a:gd name="T1" fmla="*/ 1858 h 1858"/>
                <a:gd name="T2" fmla="*/ 0 w 1854"/>
                <a:gd name="T3" fmla="*/ 1858 h 1858"/>
                <a:gd name="T4" fmla="*/ 0 w 1854"/>
                <a:gd name="T5" fmla="*/ 0 h 1858"/>
                <a:gd name="T6" fmla="*/ 1854 w 1854"/>
                <a:gd name="T7" fmla="*/ 1858 h 1858"/>
                <a:gd name="T8" fmla="*/ 1854 w 1854"/>
                <a:gd name="T9" fmla="*/ 1858 h 18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54" h="1858">
                  <a:moveTo>
                    <a:pt x="1854" y="1858"/>
                  </a:moveTo>
                  <a:lnTo>
                    <a:pt x="0" y="1858"/>
                  </a:lnTo>
                  <a:lnTo>
                    <a:pt x="0" y="0"/>
                  </a:lnTo>
                  <a:lnTo>
                    <a:pt x="1854" y="1858"/>
                  </a:lnTo>
                  <a:lnTo>
                    <a:pt x="1854" y="185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17" name="Freeform 5"/>
            <p:cNvSpPr>
              <a:spLocks/>
            </p:cNvSpPr>
            <p:nvPr/>
          </p:nvSpPr>
          <p:spPr bwMode="ltGray">
            <a:xfrm>
              <a:off x="0" y="2735"/>
              <a:ext cx="1745" cy="1577"/>
            </a:xfrm>
            <a:custGeom>
              <a:avLst/>
              <a:gdLst>
                <a:gd name="T0" fmla="*/ 1640 w 1745"/>
                <a:gd name="T1" fmla="*/ 1377 h 1577"/>
                <a:gd name="T2" fmla="*/ 1692 w 1745"/>
                <a:gd name="T3" fmla="*/ 1479 h 1577"/>
                <a:gd name="T4" fmla="*/ 1732 w 1745"/>
                <a:gd name="T5" fmla="*/ 1577 h 1577"/>
                <a:gd name="T6" fmla="*/ 1745 w 1745"/>
                <a:gd name="T7" fmla="*/ 1577 h 1577"/>
                <a:gd name="T8" fmla="*/ 1703 w 1745"/>
                <a:gd name="T9" fmla="*/ 1469 h 1577"/>
                <a:gd name="T10" fmla="*/ 1649 w 1745"/>
                <a:gd name="T11" fmla="*/ 1367 h 1577"/>
                <a:gd name="T12" fmla="*/ 1535 w 1745"/>
                <a:gd name="T13" fmla="*/ 1157 h 1577"/>
                <a:gd name="T14" fmla="*/ 1395 w 1745"/>
                <a:gd name="T15" fmla="*/ 951 h 1577"/>
                <a:gd name="T16" fmla="*/ 1236 w 1745"/>
                <a:gd name="T17" fmla="*/ 756 h 1577"/>
                <a:gd name="T18" fmla="*/ 1061 w 1745"/>
                <a:gd name="T19" fmla="*/ 582 h 1577"/>
                <a:gd name="T20" fmla="*/ 876 w 1745"/>
                <a:gd name="T21" fmla="*/ 426 h 1577"/>
                <a:gd name="T22" fmla="*/ 672 w 1745"/>
                <a:gd name="T23" fmla="*/ 294 h 1577"/>
                <a:gd name="T24" fmla="*/ 455 w 1745"/>
                <a:gd name="T25" fmla="*/ 174 h 1577"/>
                <a:gd name="T26" fmla="*/ 234 w 1745"/>
                <a:gd name="T27" fmla="*/ 78 h 1577"/>
                <a:gd name="T28" fmla="*/ 0 w 1745"/>
                <a:gd name="T29" fmla="*/ 0 h 1577"/>
                <a:gd name="T30" fmla="*/ 0 w 1745"/>
                <a:gd name="T31" fmla="*/ 12 h 1577"/>
                <a:gd name="T32" fmla="*/ 222 w 1745"/>
                <a:gd name="T33" fmla="*/ 89 h 1577"/>
                <a:gd name="T34" fmla="*/ 446 w 1745"/>
                <a:gd name="T35" fmla="*/ 185 h 1577"/>
                <a:gd name="T36" fmla="*/ 662 w 1745"/>
                <a:gd name="T37" fmla="*/ 305 h 1577"/>
                <a:gd name="T38" fmla="*/ 866 w 1745"/>
                <a:gd name="T39" fmla="*/ 437 h 1577"/>
                <a:gd name="T40" fmla="*/ 1052 w 1745"/>
                <a:gd name="T41" fmla="*/ 593 h 1577"/>
                <a:gd name="T42" fmla="*/ 1226 w 1745"/>
                <a:gd name="T43" fmla="*/ 767 h 1577"/>
                <a:gd name="T44" fmla="*/ 1385 w 1745"/>
                <a:gd name="T45" fmla="*/ 960 h 1577"/>
                <a:gd name="T46" fmla="*/ 1526 w 1745"/>
                <a:gd name="T47" fmla="*/ 1167 h 1577"/>
                <a:gd name="T48" fmla="*/ 1640 w 1745"/>
                <a:gd name="T49" fmla="*/ 1377 h 15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745" h="1577">
                  <a:moveTo>
                    <a:pt x="1640" y="1377"/>
                  </a:moveTo>
                  <a:lnTo>
                    <a:pt x="1692" y="1479"/>
                  </a:lnTo>
                  <a:lnTo>
                    <a:pt x="1732" y="1577"/>
                  </a:lnTo>
                  <a:lnTo>
                    <a:pt x="1745" y="1577"/>
                  </a:lnTo>
                  <a:lnTo>
                    <a:pt x="1703" y="1469"/>
                  </a:lnTo>
                  <a:lnTo>
                    <a:pt x="1649" y="1367"/>
                  </a:lnTo>
                  <a:lnTo>
                    <a:pt x="1535" y="1157"/>
                  </a:lnTo>
                  <a:lnTo>
                    <a:pt x="1395" y="951"/>
                  </a:lnTo>
                  <a:lnTo>
                    <a:pt x="1236" y="756"/>
                  </a:lnTo>
                  <a:lnTo>
                    <a:pt x="1061" y="582"/>
                  </a:lnTo>
                  <a:lnTo>
                    <a:pt x="876" y="426"/>
                  </a:lnTo>
                  <a:lnTo>
                    <a:pt x="672" y="294"/>
                  </a:lnTo>
                  <a:lnTo>
                    <a:pt x="455" y="174"/>
                  </a:lnTo>
                  <a:lnTo>
                    <a:pt x="234" y="78"/>
                  </a:lnTo>
                  <a:lnTo>
                    <a:pt x="0" y="0"/>
                  </a:lnTo>
                  <a:lnTo>
                    <a:pt x="0" y="12"/>
                  </a:lnTo>
                  <a:lnTo>
                    <a:pt x="222" y="89"/>
                  </a:lnTo>
                  <a:lnTo>
                    <a:pt x="446" y="185"/>
                  </a:lnTo>
                  <a:lnTo>
                    <a:pt x="662" y="305"/>
                  </a:lnTo>
                  <a:lnTo>
                    <a:pt x="866" y="437"/>
                  </a:lnTo>
                  <a:lnTo>
                    <a:pt x="1052" y="593"/>
                  </a:lnTo>
                  <a:lnTo>
                    <a:pt x="1226" y="767"/>
                  </a:lnTo>
                  <a:lnTo>
                    <a:pt x="1385" y="960"/>
                  </a:lnTo>
                  <a:lnTo>
                    <a:pt x="1526" y="1167"/>
                  </a:lnTo>
                  <a:lnTo>
                    <a:pt x="1640" y="1377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18" name="Freeform 6"/>
            <p:cNvSpPr>
              <a:spLocks/>
            </p:cNvSpPr>
            <p:nvPr/>
          </p:nvSpPr>
          <p:spPr bwMode="ltGray">
            <a:xfrm>
              <a:off x="0" y="2544"/>
              <a:ext cx="1745" cy="1768"/>
            </a:xfrm>
            <a:custGeom>
              <a:avLst/>
              <a:gdLst>
                <a:gd name="T0" fmla="*/ 0 w 1745"/>
                <a:gd name="T1" fmla="*/ 0 h 1768"/>
                <a:gd name="T2" fmla="*/ 0 w 1745"/>
                <a:gd name="T3" fmla="*/ 12 h 1768"/>
                <a:gd name="T4" fmla="*/ 210 w 1745"/>
                <a:gd name="T5" fmla="*/ 88 h 1768"/>
                <a:gd name="T6" fmla="*/ 426 w 1745"/>
                <a:gd name="T7" fmla="*/ 190 h 1768"/>
                <a:gd name="T8" fmla="*/ 630 w 1745"/>
                <a:gd name="T9" fmla="*/ 304 h 1768"/>
                <a:gd name="T10" fmla="*/ 818 w 1745"/>
                <a:gd name="T11" fmla="*/ 442 h 1768"/>
                <a:gd name="T12" fmla="*/ 998 w 1745"/>
                <a:gd name="T13" fmla="*/ 592 h 1768"/>
                <a:gd name="T14" fmla="*/ 1164 w 1745"/>
                <a:gd name="T15" fmla="*/ 766 h 1768"/>
                <a:gd name="T16" fmla="*/ 1310 w 1745"/>
                <a:gd name="T17" fmla="*/ 942 h 1768"/>
                <a:gd name="T18" fmla="*/ 1454 w 1745"/>
                <a:gd name="T19" fmla="*/ 1146 h 1768"/>
                <a:gd name="T20" fmla="*/ 1536 w 1745"/>
                <a:gd name="T21" fmla="*/ 1298 h 1768"/>
                <a:gd name="T22" fmla="*/ 1614 w 1745"/>
                <a:gd name="T23" fmla="*/ 1456 h 1768"/>
                <a:gd name="T24" fmla="*/ 1682 w 1745"/>
                <a:gd name="T25" fmla="*/ 1616 h 1768"/>
                <a:gd name="T26" fmla="*/ 1733 w 1745"/>
                <a:gd name="T27" fmla="*/ 1768 h 1768"/>
                <a:gd name="T28" fmla="*/ 1745 w 1745"/>
                <a:gd name="T29" fmla="*/ 1768 h 1768"/>
                <a:gd name="T30" fmla="*/ 1691 w 1745"/>
                <a:gd name="T31" fmla="*/ 1606 h 1768"/>
                <a:gd name="T32" fmla="*/ 1623 w 1745"/>
                <a:gd name="T33" fmla="*/ 1445 h 1768"/>
                <a:gd name="T34" fmla="*/ 1547 w 1745"/>
                <a:gd name="T35" fmla="*/ 1288 h 1768"/>
                <a:gd name="T36" fmla="*/ 1463 w 1745"/>
                <a:gd name="T37" fmla="*/ 1136 h 1768"/>
                <a:gd name="T38" fmla="*/ 1320 w 1745"/>
                <a:gd name="T39" fmla="*/ 932 h 1768"/>
                <a:gd name="T40" fmla="*/ 1173 w 1745"/>
                <a:gd name="T41" fmla="*/ 755 h 1768"/>
                <a:gd name="T42" fmla="*/ 1008 w 1745"/>
                <a:gd name="T43" fmla="*/ 581 h 1768"/>
                <a:gd name="T44" fmla="*/ 827 w 1745"/>
                <a:gd name="T45" fmla="*/ 431 h 1768"/>
                <a:gd name="T46" fmla="*/ 642 w 1745"/>
                <a:gd name="T47" fmla="*/ 293 h 1768"/>
                <a:gd name="T48" fmla="*/ 437 w 1745"/>
                <a:gd name="T49" fmla="*/ 179 h 1768"/>
                <a:gd name="T50" fmla="*/ 222 w 1745"/>
                <a:gd name="T51" fmla="*/ 78 h 1768"/>
                <a:gd name="T52" fmla="*/ 0 w 1745"/>
                <a:gd name="T53" fmla="*/ 0 h 1768"/>
                <a:gd name="T54" fmla="*/ 0 w 1745"/>
                <a:gd name="T55" fmla="*/ 0 h 17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745" h="1768">
                  <a:moveTo>
                    <a:pt x="0" y="0"/>
                  </a:moveTo>
                  <a:lnTo>
                    <a:pt x="0" y="12"/>
                  </a:lnTo>
                  <a:lnTo>
                    <a:pt x="210" y="88"/>
                  </a:lnTo>
                  <a:lnTo>
                    <a:pt x="426" y="190"/>
                  </a:lnTo>
                  <a:lnTo>
                    <a:pt x="630" y="304"/>
                  </a:lnTo>
                  <a:lnTo>
                    <a:pt x="818" y="442"/>
                  </a:lnTo>
                  <a:lnTo>
                    <a:pt x="998" y="592"/>
                  </a:lnTo>
                  <a:lnTo>
                    <a:pt x="1164" y="766"/>
                  </a:lnTo>
                  <a:lnTo>
                    <a:pt x="1310" y="942"/>
                  </a:lnTo>
                  <a:lnTo>
                    <a:pt x="1454" y="1146"/>
                  </a:lnTo>
                  <a:lnTo>
                    <a:pt x="1536" y="1298"/>
                  </a:lnTo>
                  <a:lnTo>
                    <a:pt x="1614" y="1456"/>
                  </a:lnTo>
                  <a:lnTo>
                    <a:pt x="1682" y="1616"/>
                  </a:lnTo>
                  <a:lnTo>
                    <a:pt x="1733" y="1768"/>
                  </a:lnTo>
                  <a:lnTo>
                    <a:pt x="1745" y="1768"/>
                  </a:lnTo>
                  <a:lnTo>
                    <a:pt x="1691" y="1606"/>
                  </a:lnTo>
                  <a:lnTo>
                    <a:pt x="1623" y="1445"/>
                  </a:lnTo>
                  <a:lnTo>
                    <a:pt x="1547" y="1288"/>
                  </a:lnTo>
                  <a:lnTo>
                    <a:pt x="1463" y="1136"/>
                  </a:lnTo>
                  <a:lnTo>
                    <a:pt x="1320" y="932"/>
                  </a:lnTo>
                  <a:lnTo>
                    <a:pt x="1173" y="755"/>
                  </a:lnTo>
                  <a:lnTo>
                    <a:pt x="1008" y="581"/>
                  </a:lnTo>
                  <a:lnTo>
                    <a:pt x="827" y="431"/>
                  </a:lnTo>
                  <a:lnTo>
                    <a:pt x="642" y="293"/>
                  </a:lnTo>
                  <a:lnTo>
                    <a:pt x="437" y="179"/>
                  </a:lnTo>
                  <a:lnTo>
                    <a:pt x="222" y="7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19" name="Oval 7"/>
            <p:cNvSpPr>
              <a:spLocks noChangeArrowheads="1"/>
            </p:cNvSpPr>
            <p:nvPr/>
          </p:nvSpPr>
          <p:spPr bwMode="ltGray">
            <a:xfrm>
              <a:off x="209" y="2784"/>
              <a:ext cx="86" cy="86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20" name="Oval 8"/>
            <p:cNvSpPr>
              <a:spLocks noChangeArrowheads="1"/>
            </p:cNvSpPr>
            <p:nvPr/>
          </p:nvSpPr>
          <p:spPr bwMode="ltGray">
            <a:xfrm>
              <a:off x="1536" y="3884"/>
              <a:ext cx="92" cy="9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21" name="Oval 9"/>
            <p:cNvSpPr>
              <a:spLocks noChangeArrowheads="1"/>
            </p:cNvSpPr>
            <p:nvPr/>
          </p:nvSpPr>
          <p:spPr bwMode="ltGray">
            <a:xfrm>
              <a:off x="791" y="2723"/>
              <a:ext cx="121" cy="12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8922" name="Rectangle 10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38923" name="Rectangle 11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38924" name="Rectangle 1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endParaRPr lang="en-US"/>
          </a:p>
        </p:txBody>
      </p:sp>
      <p:sp>
        <p:nvSpPr>
          <p:cNvPr id="38925" name="Rectangle 1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endParaRPr lang="en-US"/>
          </a:p>
        </p:txBody>
      </p:sp>
      <p:sp>
        <p:nvSpPr>
          <p:cNvPr id="38926" name="Rectangle 1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fld id="{1F3ADC79-E724-46A3-9F14-58CEB8F9476E}" type="slidenum">
              <a:rPr lang="en-US"/>
              <a:pPr/>
              <a:t>‹#›</a:t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  <p:sldLayoutId id="2147483663" r:id="rId12"/>
  </p:sldLayoutIdLst>
  <p:transition spd="med">
    <p:fade thruBlk="1"/>
  </p:transition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75000"/>
        <a:buFont typeface="Wingdings" pitchFamily="2" charset="2"/>
        <a:buChar char="l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l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 pitchFamily="2" charset="2"/>
        <a:buChar char="l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75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7460" name="Picture 4" descr="instrument in loudoun county2_Page_01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276600" y="0"/>
            <a:ext cx="4981575" cy="68580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47464" name="Text Box 8"/>
          <p:cNvSpPr txBox="1">
            <a:spLocks noChangeArrowheads="1"/>
          </p:cNvSpPr>
          <p:nvPr/>
        </p:nvSpPr>
        <p:spPr bwMode="auto">
          <a:xfrm>
            <a:off x="228600" y="304800"/>
            <a:ext cx="2971800" cy="4643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u="sng">
                <a:solidFill>
                  <a:schemeClr val="accent1"/>
                </a:solidFill>
              </a:rPr>
              <a:t>FRAUD UPON COURT</a:t>
            </a:r>
          </a:p>
          <a:p>
            <a:pPr>
              <a:spcBef>
                <a:spcPct val="50000"/>
              </a:spcBef>
            </a:pPr>
            <a:r>
              <a:rPr lang="en-US" u="sng">
                <a:solidFill>
                  <a:schemeClr val="accent1"/>
                </a:solidFill>
              </a:rPr>
              <a:t>BY A LAW FIRM</a:t>
            </a:r>
          </a:p>
          <a:p>
            <a:pPr>
              <a:spcBef>
                <a:spcPct val="50000"/>
              </a:spcBef>
            </a:pPr>
            <a:r>
              <a:rPr lang="en-US" sz="1600"/>
              <a:t>Falsification</a:t>
            </a:r>
          </a:p>
          <a:p>
            <a:pPr>
              <a:spcBef>
                <a:spcPct val="50000"/>
              </a:spcBef>
            </a:pPr>
            <a:r>
              <a:rPr lang="en-US" sz="1600">
                <a:solidFill>
                  <a:schemeClr val="folHlink"/>
                </a:solidFill>
              </a:rPr>
              <a:t>Hiding Facts</a:t>
            </a:r>
          </a:p>
          <a:p>
            <a:pPr>
              <a:spcBef>
                <a:spcPct val="50000"/>
              </a:spcBef>
            </a:pPr>
            <a:r>
              <a:rPr lang="en-US" sz="1600">
                <a:solidFill>
                  <a:srgbClr val="FF3300"/>
                </a:solidFill>
              </a:rPr>
              <a:t>Foreclosure Transmittal letter</a:t>
            </a:r>
          </a:p>
          <a:p>
            <a:pPr>
              <a:spcBef>
                <a:spcPct val="50000"/>
              </a:spcBef>
            </a:pPr>
            <a:r>
              <a:rPr lang="en-US" sz="1600"/>
              <a:t>Initiating Foreclosure</a:t>
            </a:r>
          </a:p>
          <a:p>
            <a:pPr>
              <a:spcBef>
                <a:spcPct val="50000"/>
              </a:spcBef>
            </a:pPr>
            <a:r>
              <a:rPr lang="en-US" sz="1600">
                <a:solidFill>
                  <a:srgbClr val="66FFFF"/>
                </a:solidFill>
              </a:rPr>
              <a:t>In the name of wrong Party</a:t>
            </a:r>
          </a:p>
          <a:p>
            <a:pPr>
              <a:spcBef>
                <a:spcPct val="50000"/>
              </a:spcBef>
            </a:pPr>
            <a:r>
              <a:rPr lang="en-US" sz="1600">
                <a:solidFill>
                  <a:srgbClr val="66FF66"/>
                </a:solidFill>
              </a:rPr>
              <a:t> Attorney Signining as member of Trustee (Partnership)</a:t>
            </a:r>
          </a:p>
          <a:p>
            <a:pPr>
              <a:spcBef>
                <a:spcPct val="50000"/>
              </a:spcBef>
            </a:pPr>
            <a:r>
              <a:rPr lang="en-US" sz="1600">
                <a:solidFill>
                  <a:schemeClr val="hlink"/>
                </a:solidFill>
              </a:rPr>
              <a:t>Transferring Title to the Undisclosed entities</a:t>
            </a:r>
          </a:p>
          <a:p>
            <a:pPr>
              <a:spcBef>
                <a:spcPct val="50000"/>
              </a:spcBef>
            </a:pPr>
            <a:r>
              <a:rPr lang="en-US" sz="1600">
                <a:solidFill>
                  <a:schemeClr val="hlink"/>
                </a:solidFill>
              </a:rPr>
              <a:t>Notary’s Misconduct</a:t>
            </a:r>
          </a:p>
          <a:p>
            <a:pPr>
              <a:spcBef>
                <a:spcPct val="50000"/>
              </a:spcBef>
            </a:pPr>
            <a:r>
              <a:rPr lang="en-US" sz="1600">
                <a:solidFill>
                  <a:srgbClr val="00FFFF"/>
                </a:solidFill>
              </a:rPr>
              <a:t>Fictitious signatures</a:t>
            </a: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74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74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474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74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474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474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6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4746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4746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6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4746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4746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6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4746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4746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6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4746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4746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6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4746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4746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6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4746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4746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6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4746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4746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6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4746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4746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3716" name="Picture 4" descr="Machado (PBC 037322)_Condensed exhibits Johnson-Seck Public picture_Page_27"/>
          <p:cNvPicPr>
            <a:picLocks noGrp="1" noChangeAspect="1" noChangeArrowheads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200400" y="152400"/>
            <a:ext cx="5943600" cy="65881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43719" name="Text Box 7"/>
          <p:cNvSpPr txBox="1">
            <a:spLocks noChangeArrowheads="1"/>
          </p:cNvSpPr>
          <p:nvPr/>
        </p:nvSpPr>
        <p:spPr bwMode="auto">
          <a:xfrm>
            <a:off x="228600" y="152400"/>
            <a:ext cx="3048000" cy="7102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solidFill>
                  <a:srgbClr val="FF5050"/>
                </a:solidFill>
              </a:rPr>
              <a:t>F/Closure Transmittal</a:t>
            </a:r>
          </a:p>
          <a:p>
            <a:pPr>
              <a:spcBef>
                <a:spcPct val="50000"/>
              </a:spcBef>
            </a:pPr>
            <a:r>
              <a:rPr lang="en-US">
                <a:solidFill>
                  <a:srgbClr val="FF5050"/>
                </a:solidFill>
              </a:rPr>
              <a:t>Letter</a:t>
            </a:r>
          </a:p>
          <a:p>
            <a:pPr>
              <a:spcBef>
                <a:spcPct val="50000"/>
              </a:spcBef>
            </a:pPr>
            <a:r>
              <a:rPr lang="en-US">
                <a:solidFill>
                  <a:srgbClr val="66FF66"/>
                </a:solidFill>
              </a:rPr>
              <a:t>Instructions</a:t>
            </a:r>
          </a:p>
          <a:p>
            <a:pPr>
              <a:spcBef>
                <a:spcPct val="50000"/>
              </a:spcBef>
            </a:pPr>
            <a:r>
              <a:rPr lang="en-US">
                <a:solidFill>
                  <a:srgbClr val="00FFFF"/>
                </a:solidFill>
              </a:rPr>
              <a:t>Who is servicer</a:t>
            </a:r>
          </a:p>
          <a:p>
            <a:pPr>
              <a:spcBef>
                <a:spcPct val="50000"/>
              </a:spcBef>
            </a:pPr>
            <a:r>
              <a:rPr lang="en-US">
                <a:solidFill>
                  <a:srgbClr val="00FFFF"/>
                </a:solidFill>
              </a:rPr>
              <a:t>Who is M/servicer</a:t>
            </a:r>
          </a:p>
          <a:p>
            <a:pPr>
              <a:spcBef>
                <a:spcPct val="50000"/>
              </a:spcBef>
            </a:pPr>
            <a:r>
              <a:rPr lang="en-US">
                <a:solidFill>
                  <a:srgbClr val="00FFFF"/>
                </a:solidFill>
              </a:rPr>
              <a:t>Who is investor (hidden/undisclosed)</a:t>
            </a:r>
          </a:p>
          <a:p>
            <a:pPr>
              <a:spcBef>
                <a:spcPct val="50000"/>
              </a:spcBef>
            </a:pPr>
            <a:r>
              <a:rPr lang="en-US">
                <a:solidFill>
                  <a:srgbClr val="00FFFF"/>
                </a:solidFill>
              </a:rPr>
              <a:t>F/Closure in the name of WHO?</a:t>
            </a:r>
          </a:p>
          <a:p>
            <a:pPr>
              <a:spcBef>
                <a:spcPct val="50000"/>
              </a:spcBef>
            </a:pPr>
            <a:r>
              <a:rPr lang="en-US">
                <a:solidFill>
                  <a:srgbClr val="990099"/>
                </a:solidFill>
              </a:rPr>
              <a:t>Falsification Before Court</a:t>
            </a:r>
          </a:p>
          <a:p>
            <a:pPr>
              <a:spcBef>
                <a:spcPct val="50000"/>
              </a:spcBef>
            </a:pPr>
            <a:r>
              <a:rPr lang="en-US">
                <a:solidFill>
                  <a:srgbClr val="FF0066"/>
                </a:solidFill>
              </a:rPr>
              <a:t>Fraud Upon Court</a:t>
            </a:r>
          </a:p>
          <a:p>
            <a:pPr>
              <a:spcBef>
                <a:spcPct val="50000"/>
              </a:spcBef>
            </a:pPr>
            <a:r>
              <a:rPr lang="en-US">
                <a:solidFill>
                  <a:srgbClr val="66FFFF"/>
                </a:solidFill>
              </a:rPr>
              <a:t>F/Closure initiated in the name of Wrong Party?</a:t>
            </a:r>
          </a:p>
          <a:p>
            <a:pPr>
              <a:spcBef>
                <a:spcPct val="50000"/>
              </a:spcBef>
            </a:pPr>
            <a:r>
              <a:rPr lang="en-US">
                <a:solidFill>
                  <a:srgbClr val="FF0066"/>
                </a:solidFill>
              </a:rPr>
              <a:t>After F/Closure title Vest to (Undisclosed)?</a:t>
            </a:r>
          </a:p>
          <a:p>
            <a:pPr>
              <a:spcBef>
                <a:spcPct val="50000"/>
              </a:spcBef>
            </a:pPr>
            <a:r>
              <a:rPr lang="en-US">
                <a:solidFill>
                  <a:schemeClr val="folHlink"/>
                </a:solidFill>
              </a:rPr>
              <a:t>Transfer How????</a:t>
            </a:r>
          </a:p>
          <a:p>
            <a:pPr>
              <a:spcBef>
                <a:spcPct val="50000"/>
              </a:spcBef>
            </a:pPr>
            <a:endParaRPr lang="en-US">
              <a:solidFill>
                <a:schemeClr val="folHlink"/>
              </a:solidFill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37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37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437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437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437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437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437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437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437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437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437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437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437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437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437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437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437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437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437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437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437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437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1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4371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4371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508" name="Picture 4" descr="instrument in loudoun county2_Page_0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2425" y="0"/>
            <a:ext cx="49815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9509" name="Text Box 5"/>
          <p:cNvSpPr txBox="1">
            <a:spLocks noChangeArrowheads="1"/>
          </p:cNvSpPr>
          <p:nvPr/>
        </p:nvSpPr>
        <p:spPr bwMode="auto">
          <a:xfrm>
            <a:off x="0" y="152400"/>
            <a:ext cx="4114800" cy="6492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solidFill>
                  <a:srgbClr val="FF0066"/>
                </a:solidFill>
              </a:rPr>
              <a:t>HOW FRAUD WAS DONE</a:t>
            </a:r>
          </a:p>
          <a:p>
            <a:pPr>
              <a:spcBef>
                <a:spcPct val="50000"/>
              </a:spcBef>
            </a:pPr>
            <a:r>
              <a:rPr lang="en-US"/>
              <a:t>1.Involvement of Law Firm</a:t>
            </a:r>
          </a:p>
          <a:p>
            <a:pPr>
              <a:spcBef>
                <a:spcPct val="50000"/>
              </a:spcBef>
            </a:pPr>
            <a:r>
              <a:rPr lang="en-US"/>
              <a:t>2.F/Closure attorney signing as member of substitute Trustee???</a:t>
            </a:r>
          </a:p>
          <a:p>
            <a:pPr>
              <a:spcBef>
                <a:spcPct val="50000"/>
              </a:spcBef>
            </a:pPr>
            <a:r>
              <a:rPr lang="en-US"/>
              <a:t>3.Notary Misconduct</a:t>
            </a:r>
          </a:p>
          <a:p>
            <a:pPr>
              <a:spcBef>
                <a:spcPct val="50000"/>
              </a:spcBef>
            </a:pPr>
            <a:r>
              <a:rPr lang="en-US"/>
              <a:t>4. Fake Signatures</a:t>
            </a:r>
          </a:p>
          <a:p>
            <a:pPr>
              <a:spcBef>
                <a:spcPct val="50000"/>
              </a:spcBef>
            </a:pPr>
            <a:r>
              <a:rPr lang="en-US"/>
              <a:t>5. Why after F/Closure Title Vest to Deutsche Bank( Undisclosed) when F/Closure was initiated in the name of Indy Mac??????</a:t>
            </a:r>
          </a:p>
          <a:p>
            <a:pPr>
              <a:spcBef>
                <a:spcPct val="50000"/>
              </a:spcBef>
            </a:pPr>
            <a:r>
              <a:rPr lang="en-US"/>
              <a:t>6.No Notary Stamp</a:t>
            </a:r>
          </a:p>
          <a:p>
            <a:pPr>
              <a:spcBef>
                <a:spcPct val="50000"/>
              </a:spcBef>
            </a:pPr>
            <a:r>
              <a:rPr lang="en-US"/>
              <a:t>7.Instrument#20090429-0026300 was recorded by a law Firm of Maryland (McCabe Weisberg&amp; Conway, LLC</a:t>
            </a:r>
          </a:p>
          <a:p>
            <a:pPr>
              <a:spcBef>
                <a:spcPct val="50000"/>
              </a:spcBef>
            </a:pPr>
            <a:r>
              <a:rPr lang="en-US"/>
              <a:t>8. Ms. Diann E. Green Esq. works for this law Firm.</a:t>
            </a: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95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95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0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4950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950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0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4950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4950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0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950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950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0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4950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4950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0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4950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4950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0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950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950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0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4950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4950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0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4950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4950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0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4950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4950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0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4950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4950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0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4950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4950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0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4950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4950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 nodeType="clickPar">
                      <p:stCondLst>
                        <p:cond delay="indefinite"/>
                      </p:stCondLst>
                      <p:childTnLst>
                        <p:par>
                          <p:cTn id="6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0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4950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4950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0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14950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4950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 nodeType="clickPar">
                      <p:stCondLst>
                        <p:cond delay="indefinite"/>
                      </p:stCondLst>
                      <p:childTnLst>
                        <p:par>
                          <p:cTn id="7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0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14950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14950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 nodeType="clickPar">
                      <p:stCondLst>
                        <p:cond delay="indefinite"/>
                      </p:stCondLst>
                      <p:childTnLst>
                        <p:par>
                          <p:cTn id="8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0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14950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14950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9509" grpId="0" build="allAtOnce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532" name="Picture 4" descr="instrument in loudoun county2_Page_0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270375" y="152400"/>
            <a:ext cx="4873625" cy="67056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50535" name="Text Box 7"/>
          <p:cNvSpPr txBox="1">
            <a:spLocks noChangeArrowheads="1"/>
          </p:cNvSpPr>
          <p:nvPr/>
        </p:nvSpPr>
        <p:spPr bwMode="auto">
          <a:xfrm>
            <a:off x="0" y="228600"/>
            <a:ext cx="4114800" cy="6645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solidFill>
                  <a:srgbClr val="FF5050"/>
                </a:solidFill>
              </a:rPr>
              <a:t>Instrument#20090612-0055165</a:t>
            </a:r>
          </a:p>
          <a:p>
            <a:pPr>
              <a:spcBef>
                <a:spcPct val="50000"/>
              </a:spcBef>
            </a:pPr>
            <a:r>
              <a:rPr lang="en-US">
                <a:solidFill>
                  <a:srgbClr val="FF5050"/>
                </a:solidFill>
              </a:rPr>
              <a:t>Recorded in Loudoun County L/R</a:t>
            </a:r>
          </a:p>
          <a:p>
            <a:pPr>
              <a:spcBef>
                <a:spcPct val="50000"/>
              </a:spcBef>
            </a:pPr>
            <a:r>
              <a:rPr lang="en-US"/>
              <a:t>1.Here same Notary with different signature</a:t>
            </a:r>
          </a:p>
          <a:p>
            <a:pPr>
              <a:spcBef>
                <a:spcPct val="50000"/>
              </a:spcBef>
            </a:pPr>
            <a:r>
              <a:rPr lang="en-US"/>
              <a:t>2 Another attorney Thomas K. Tessmer involved in signing as member of Surety Trustee</a:t>
            </a:r>
          </a:p>
          <a:p>
            <a:pPr>
              <a:spcBef>
                <a:spcPct val="50000"/>
              </a:spcBef>
            </a:pPr>
            <a:r>
              <a:rPr lang="en-US"/>
              <a:t>3. Again here the F/Closure was initiated in the name of Indy Mac and after F/Closure Title Vest to Deutsche Bank (Undisclosed)???</a:t>
            </a:r>
          </a:p>
          <a:p>
            <a:pPr>
              <a:spcBef>
                <a:spcPct val="50000"/>
              </a:spcBef>
            </a:pPr>
            <a:r>
              <a:rPr lang="en-US"/>
              <a:t>4. Fraud upon Court, Borrower</a:t>
            </a:r>
          </a:p>
          <a:p>
            <a:pPr>
              <a:spcBef>
                <a:spcPct val="50000"/>
              </a:spcBef>
            </a:pPr>
            <a:r>
              <a:rPr lang="en-US"/>
              <a:t>5. True Facts were hidden From Court by the Attorney</a:t>
            </a:r>
          </a:p>
          <a:p>
            <a:pPr>
              <a:spcBef>
                <a:spcPct val="50000"/>
              </a:spcBef>
            </a:pPr>
            <a:r>
              <a:rPr lang="en-US"/>
              <a:t>6. Same Law Firm involved</a:t>
            </a:r>
          </a:p>
          <a:p>
            <a:pPr>
              <a:spcBef>
                <a:spcPct val="50000"/>
              </a:spcBef>
            </a:pPr>
            <a:r>
              <a:rPr lang="en-US"/>
              <a:t>7. A Big Transfer of Wealth</a:t>
            </a:r>
          </a:p>
          <a:p>
            <a:pPr>
              <a:spcBef>
                <a:spcPct val="50000"/>
              </a:spcBef>
            </a:pPr>
            <a:r>
              <a:rPr lang="en-US"/>
              <a:t>8. What we can expect from ?????</a:t>
            </a: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05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05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505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05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505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505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505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505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505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505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505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505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505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505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505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505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505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505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3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5053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5053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81" name="Rectangle 5"/>
          <p:cNvSpPr>
            <a:spLocks noGrp="1" noChangeArrowheads="1"/>
          </p:cNvSpPr>
          <p:nvPr>
            <p:ph type="title"/>
          </p:nvPr>
        </p:nvSpPr>
        <p:spPr>
          <a:xfrm>
            <a:off x="152400" y="152400"/>
            <a:ext cx="3886200" cy="1752600"/>
          </a:xfrm>
        </p:spPr>
        <p:txBody>
          <a:bodyPr/>
          <a:lstStyle/>
          <a:p>
            <a:r>
              <a:rPr lang="en-US" sz="1600">
                <a:solidFill>
                  <a:srgbClr val="FF0066"/>
                </a:solidFill>
              </a:rPr>
              <a:t>Instrument# 20090519-0031909</a:t>
            </a:r>
            <a:br>
              <a:rPr lang="en-US" sz="1600">
                <a:solidFill>
                  <a:srgbClr val="FF0066"/>
                </a:solidFill>
              </a:rPr>
            </a:br>
            <a:r>
              <a:rPr lang="en-US" sz="1600">
                <a:solidFill>
                  <a:srgbClr val="FF0066"/>
                </a:solidFill>
              </a:rPr>
              <a:t>Recorded in Loudoun County L/R</a:t>
            </a:r>
            <a:br>
              <a:rPr lang="en-US" sz="1600">
                <a:solidFill>
                  <a:srgbClr val="FF0066"/>
                </a:solidFill>
              </a:rPr>
            </a:br>
            <a:r>
              <a:rPr lang="en-US" sz="1600">
                <a:solidFill>
                  <a:srgbClr val="FF0066"/>
                </a:solidFill>
              </a:rPr>
              <a:t>By McCabe, Weisberg &amp; Conway LLC</a:t>
            </a:r>
            <a:br>
              <a:rPr lang="en-US" sz="1600">
                <a:solidFill>
                  <a:srgbClr val="FF0066"/>
                </a:solidFill>
              </a:rPr>
            </a:br>
            <a:r>
              <a:rPr lang="en-US" sz="1600"/>
              <a:t/>
            </a:r>
            <a:br>
              <a:rPr lang="en-US" sz="1600"/>
            </a:br>
            <a:r>
              <a:rPr lang="en-US" sz="1600"/>
              <a:t/>
            </a:r>
            <a:br>
              <a:rPr lang="en-US" sz="1600"/>
            </a:br>
            <a:r>
              <a:rPr lang="en-US" sz="1600"/>
              <a:t/>
            </a:r>
            <a:br>
              <a:rPr lang="en-US" sz="1600"/>
            </a:br>
            <a:endParaRPr lang="en-US" sz="1600"/>
          </a:p>
        </p:txBody>
      </p:sp>
      <p:pic>
        <p:nvPicPr>
          <p:cNvPr id="152580" name="Picture 4" descr="instrument in loudoun county2_Page_04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038600" y="0"/>
            <a:ext cx="6270625" cy="68580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52584" name="Text Box 8"/>
          <p:cNvSpPr txBox="1">
            <a:spLocks noChangeArrowheads="1"/>
          </p:cNvSpPr>
          <p:nvPr/>
        </p:nvSpPr>
        <p:spPr bwMode="auto">
          <a:xfrm>
            <a:off x="0" y="1143000"/>
            <a:ext cx="4038600" cy="5273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Indy Mac (servicer, already sold Note in Securitization)</a:t>
            </a:r>
          </a:p>
          <a:p>
            <a:pPr>
              <a:spcBef>
                <a:spcPct val="50000"/>
              </a:spcBef>
            </a:pPr>
            <a:r>
              <a:rPr lang="en-US"/>
              <a:t>Deutsche Bank (Undisclosed)</a:t>
            </a:r>
          </a:p>
          <a:p>
            <a:pPr>
              <a:spcBef>
                <a:spcPct val="50000"/>
              </a:spcBef>
            </a:pPr>
            <a:r>
              <a:rPr lang="en-US"/>
              <a:t>Ms. Diann E. Green  did not state True Facts Before Court (Fraud Upon Court and Borrower)</a:t>
            </a:r>
          </a:p>
          <a:p>
            <a:pPr>
              <a:spcBef>
                <a:spcPct val="50000"/>
              </a:spcBef>
            </a:pPr>
            <a:r>
              <a:rPr lang="en-US"/>
              <a:t>Again Notary Signature are not same and F/Closure Attorney Knows???</a:t>
            </a:r>
          </a:p>
          <a:p>
            <a:pPr>
              <a:spcBef>
                <a:spcPct val="50000"/>
              </a:spcBef>
            </a:pPr>
            <a:r>
              <a:rPr lang="en-US"/>
              <a:t>Same Notary is used in all documents???</a:t>
            </a:r>
          </a:p>
          <a:p>
            <a:pPr>
              <a:spcBef>
                <a:spcPct val="50000"/>
              </a:spcBef>
            </a:pPr>
            <a:r>
              <a:rPr lang="en-US"/>
              <a:t>Attorney signing for Surety Trustee LLC, as member???</a:t>
            </a:r>
          </a:p>
          <a:p>
            <a:pPr>
              <a:spcBef>
                <a:spcPct val="50000"/>
              </a:spcBef>
            </a:pPr>
            <a:r>
              <a:rPr lang="en-US"/>
              <a:t>Fraud Closure</a:t>
            </a: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25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25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25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25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25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25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258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5258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5258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258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5258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5258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5258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5258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5258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5258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258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9" name="Rectangle 5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4876800" cy="3657600"/>
          </a:xfrm>
        </p:spPr>
        <p:txBody>
          <a:bodyPr/>
          <a:lstStyle/>
          <a:p>
            <a:r>
              <a:rPr lang="en-US"/>
              <a:t>MORE INSTRUMENT</a:t>
            </a:r>
            <a:br>
              <a:rPr lang="en-US"/>
            </a:br>
            <a:r>
              <a:rPr lang="en-US"/>
              <a:t>Recorded in The Loudoun County Land Record</a:t>
            </a:r>
          </a:p>
        </p:txBody>
      </p:sp>
      <p:pic>
        <p:nvPicPr>
          <p:cNvPr id="154632" name="Picture 8" descr="instrument in loudoun county2_Page_05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837113" y="0"/>
            <a:ext cx="4776787" cy="68580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54633" name="Text Box 9"/>
          <p:cNvSpPr txBox="1">
            <a:spLocks noChangeArrowheads="1"/>
          </p:cNvSpPr>
          <p:nvPr/>
        </p:nvSpPr>
        <p:spPr bwMode="auto">
          <a:xfrm>
            <a:off x="457200" y="3886200"/>
            <a:ext cx="3886200" cy="2987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Same Fraud is Repeated by the law Firm Of McCabe, Weisberg &amp; Conway LLC</a:t>
            </a:r>
          </a:p>
          <a:p>
            <a:pPr>
              <a:spcBef>
                <a:spcPct val="50000"/>
              </a:spcBef>
            </a:pPr>
            <a:r>
              <a:rPr lang="en-US"/>
              <a:t>Same Notary with different signatures</a:t>
            </a:r>
          </a:p>
          <a:p>
            <a:pPr>
              <a:spcBef>
                <a:spcPct val="50000"/>
              </a:spcBef>
            </a:pPr>
            <a:r>
              <a:rPr lang="en-US"/>
              <a:t>Attorney Thomas K. Tessmer</a:t>
            </a:r>
          </a:p>
          <a:p>
            <a:pPr>
              <a:spcBef>
                <a:spcPct val="50000"/>
              </a:spcBef>
            </a:pPr>
            <a:r>
              <a:rPr lang="en-US"/>
              <a:t>Indy Mac/ Deutsche Bank involved</a:t>
            </a: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46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46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46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46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46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46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46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546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3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5463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463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462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7" name="Rectangle 5"/>
          <p:cNvSpPr>
            <a:spLocks noGrp="1" noChangeArrowheads="1"/>
          </p:cNvSpPr>
          <p:nvPr>
            <p:ph type="title"/>
          </p:nvPr>
        </p:nvSpPr>
        <p:spPr>
          <a:xfrm>
            <a:off x="0" y="152400"/>
            <a:ext cx="2819400" cy="1265238"/>
          </a:xfrm>
        </p:spPr>
        <p:txBody>
          <a:bodyPr/>
          <a:lstStyle/>
          <a:p>
            <a:r>
              <a:rPr lang="en-US" sz="1400">
                <a:solidFill>
                  <a:srgbClr val="FF0066"/>
                </a:solidFill>
              </a:rPr>
              <a:t>FRAUD UPON FRAUD BY</a:t>
            </a:r>
            <a:br>
              <a:rPr lang="en-US" sz="1400">
                <a:solidFill>
                  <a:srgbClr val="FF0066"/>
                </a:solidFill>
              </a:rPr>
            </a:br>
            <a:r>
              <a:rPr lang="en-US" sz="1400">
                <a:solidFill>
                  <a:srgbClr val="FF0066"/>
                </a:solidFill>
              </a:rPr>
              <a:t>McCabe Weisberg &amp; Conway LLC</a:t>
            </a:r>
            <a:br>
              <a:rPr lang="en-US" sz="1400">
                <a:solidFill>
                  <a:srgbClr val="FF0066"/>
                </a:solidFill>
              </a:rPr>
            </a:br>
            <a:r>
              <a:rPr lang="en-US" sz="1400">
                <a:solidFill>
                  <a:srgbClr val="FF0066"/>
                </a:solidFill>
              </a:rPr>
              <a:t>Instrument#20090922-0064696</a:t>
            </a:r>
          </a:p>
        </p:txBody>
      </p:sp>
      <p:pic>
        <p:nvPicPr>
          <p:cNvPr id="156676" name="Picture 4" descr="instrument in loudoun county2_Page_06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95600" y="0"/>
            <a:ext cx="6248400" cy="74263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56679" name="Text Box 7"/>
          <p:cNvSpPr txBox="1">
            <a:spLocks noChangeArrowheads="1"/>
          </p:cNvSpPr>
          <p:nvPr/>
        </p:nvSpPr>
        <p:spPr bwMode="auto">
          <a:xfrm>
            <a:off x="0" y="1524000"/>
            <a:ext cx="2895600" cy="5426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Instrument Recorded in Loudoun County</a:t>
            </a:r>
          </a:p>
          <a:p>
            <a:pPr>
              <a:spcBef>
                <a:spcPct val="50000"/>
              </a:spcBef>
            </a:pPr>
            <a:r>
              <a:rPr lang="en-US"/>
              <a:t>Attorney Mr. Thomas K. Tessmer</a:t>
            </a:r>
          </a:p>
          <a:p>
            <a:pPr>
              <a:spcBef>
                <a:spcPct val="50000"/>
              </a:spcBef>
            </a:pPr>
            <a:r>
              <a:rPr lang="en-US"/>
              <a:t>Notary same but signatures are different???</a:t>
            </a:r>
          </a:p>
          <a:p>
            <a:pPr>
              <a:spcBef>
                <a:spcPct val="50000"/>
              </a:spcBef>
            </a:pPr>
            <a:r>
              <a:rPr lang="en-US"/>
              <a:t>Indy Mac (Servicer)</a:t>
            </a:r>
          </a:p>
          <a:p>
            <a:pPr>
              <a:spcBef>
                <a:spcPct val="50000"/>
              </a:spcBef>
            </a:pPr>
            <a:r>
              <a:rPr lang="en-US"/>
              <a:t>Deutsche Bank (Undisclosed)</a:t>
            </a:r>
          </a:p>
          <a:p>
            <a:pPr>
              <a:spcBef>
                <a:spcPct val="50000"/>
              </a:spcBef>
            </a:pPr>
            <a:r>
              <a:rPr lang="en-US"/>
              <a:t>True Facts not stated before Court (Fraud)</a:t>
            </a:r>
          </a:p>
          <a:p>
            <a:pPr>
              <a:spcBef>
                <a:spcPct val="50000"/>
              </a:spcBef>
            </a:pPr>
            <a:r>
              <a:rPr lang="en-US"/>
              <a:t>FRAUD CLOSURE</a:t>
            </a:r>
          </a:p>
          <a:p>
            <a:pPr>
              <a:spcBef>
                <a:spcPct val="50000"/>
              </a:spcBef>
            </a:pPr>
            <a:r>
              <a:rPr lang="en-US"/>
              <a:t>By Law Firm????</a:t>
            </a: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66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66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66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66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66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66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66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566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566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66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566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566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566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566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566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566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566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566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667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5" name="Rectangle 5"/>
          <p:cNvSpPr>
            <a:spLocks noGrp="1" noChangeArrowheads="1"/>
          </p:cNvSpPr>
          <p:nvPr>
            <p:ph type="title"/>
          </p:nvPr>
        </p:nvSpPr>
        <p:spPr>
          <a:xfrm>
            <a:off x="0" y="152400"/>
            <a:ext cx="5029200" cy="1066800"/>
          </a:xfrm>
        </p:spPr>
        <p:txBody>
          <a:bodyPr/>
          <a:lstStyle/>
          <a:p>
            <a:r>
              <a:rPr lang="en-US">
                <a:solidFill>
                  <a:srgbClr val="FF0066"/>
                </a:solidFill>
              </a:rPr>
              <a:t>MORE FRAUDS</a:t>
            </a:r>
          </a:p>
        </p:txBody>
      </p:sp>
      <p:pic>
        <p:nvPicPr>
          <p:cNvPr id="158724" name="Picture 4" descr="instrument in loudoun county2_Page_07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105400" y="0"/>
            <a:ext cx="4038600" cy="68580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58727" name="Text Box 7"/>
          <p:cNvSpPr txBox="1">
            <a:spLocks noChangeArrowheads="1"/>
          </p:cNvSpPr>
          <p:nvPr/>
        </p:nvSpPr>
        <p:spPr bwMode="auto">
          <a:xfrm>
            <a:off x="0" y="1295400"/>
            <a:ext cx="5105400" cy="5426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Instrument#20090922-0064686 recorded in Loudoun County Land Records By the Law firm (McCabe Weisberg &amp; Conway LLC)</a:t>
            </a:r>
          </a:p>
          <a:p>
            <a:pPr>
              <a:spcBef>
                <a:spcPct val="50000"/>
              </a:spcBef>
            </a:pPr>
            <a:r>
              <a:rPr lang="en-US"/>
              <a:t>Attorney Thomas K. Tessmer</a:t>
            </a:r>
          </a:p>
          <a:p>
            <a:pPr>
              <a:spcBef>
                <a:spcPct val="50000"/>
              </a:spcBef>
            </a:pPr>
            <a:r>
              <a:rPr lang="en-US"/>
              <a:t>Same Notary with different Signature</a:t>
            </a:r>
          </a:p>
          <a:p>
            <a:pPr>
              <a:spcBef>
                <a:spcPct val="50000"/>
              </a:spcBef>
            </a:pPr>
            <a:r>
              <a:rPr lang="en-US"/>
              <a:t>Notary Misconduct</a:t>
            </a:r>
          </a:p>
          <a:p>
            <a:pPr>
              <a:spcBef>
                <a:spcPct val="50000"/>
              </a:spcBef>
            </a:pPr>
            <a:r>
              <a:rPr lang="en-US"/>
              <a:t>Indy Mac (servicer)</a:t>
            </a:r>
          </a:p>
          <a:p>
            <a:pPr>
              <a:spcBef>
                <a:spcPct val="50000"/>
              </a:spcBef>
            </a:pPr>
            <a:r>
              <a:rPr lang="en-US"/>
              <a:t>Deutsch Bank (UNDISCLOSED)</a:t>
            </a:r>
          </a:p>
          <a:p>
            <a:pPr>
              <a:spcBef>
                <a:spcPct val="50000"/>
              </a:spcBef>
            </a:pPr>
            <a:r>
              <a:rPr lang="en-US"/>
              <a:t>Wrong Foreclosure</a:t>
            </a:r>
          </a:p>
          <a:p>
            <a:pPr>
              <a:spcBef>
                <a:spcPct val="50000"/>
              </a:spcBef>
            </a:pPr>
            <a:r>
              <a:rPr lang="en-US"/>
              <a:t>Falsification Before Court (in writing)</a:t>
            </a:r>
          </a:p>
          <a:p>
            <a:pPr>
              <a:spcBef>
                <a:spcPct val="50000"/>
              </a:spcBef>
            </a:pPr>
            <a:r>
              <a:rPr lang="en-US"/>
              <a:t>Every thing is done by and under supervision of Law Firm</a:t>
            </a:r>
          </a:p>
          <a:p>
            <a:pPr>
              <a:spcBef>
                <a:spcPct val="50000"/>
              </a:spcBef>
            </a:pPr>
            <a:r>
              <a:rPr lang="en-US"/>
              <a:t>A BIG TRANSFER OF WEALTH</a:t>
            </a: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87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87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87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87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87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87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87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587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587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87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587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587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587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587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587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587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587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587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5872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5872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5872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5872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872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3" name="Rectangle 5"/>
          <p:cNvSpPr>
            <a:spLocks noGrp="1" noChangeArrowheads="1"/>
          </p:cNvSpPr>
          <p:nvPr>
            <p:ph type="title"/>
          </p:nvPr>
        </p:nvSpPr>
        <p:spPr>
          <a:xfrm>
            <a:off x="152400" y="304800"/>
            <a:ext cx="3124200" cy="1139825"/>
          </a:xfrm>
        </p:spPr>
        <p:txBody>
          <a:bodyPr/>
          <a:lstStyle/>
          <a:p>
            <a:r>
              <a:rPr lang="en-US" sz="1800"/>
              <a:t>Great JOB McCabe, Weisberg &amp; Conway, LLC</a:t>
            </a:r>
          </a:p>
        </p:txBody>
      </p:sp>
      <p:pic>
        <p:nvPicPr>
          <p:cNvPr id="160772" name="Picture 4" descr="instrument in loudoun county2_Page_08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352800" y="0"/>
            <a:ext cx="5791200" cy="67056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60775" name="Text Box 7"/>
          <p:cNvSpPr txBox="1">
            <a:spLocks noChangeArrowheads="1"/>
          </p:cNvSpPr>
          <p:nvPr/>
        </p:nvSpPr>
        <p:spPr bwMode="auto">
          <a:xfrm>
            <a:off x="0" y="1295400"/>
            <a:ext cx="3276600" cy="5578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Instrument#20090623-0041859 for appointment of Substitute Trustee, LLC</a:t>
            </a:r>
          </a:p>
          <a:p>
            <a:pPr>
              <a:spcBef>
                <a:spcPct val="50000"/>
              </a:spcBef>
            </a:pPr>
            <a:r>
              <a:rPr lang="en-US"/>
              <a:t>One West FSB, V/President Mr. Roger Scott with Fake Signatures</a:t>
            </a:r>
          </a:p>
          <a:p>
            <a:pPr>
              <a:spcBef>
                <a:spcPct val="50000"/>
              </a:spcBef>
            </a:pPr>
            <a:r>
              <a:rPr lang="en-US"/>
              <a:t>This Notary was caught by Various Courts in Notary Misconduct</a:t>
            </a:r>
          </a:p>
          <a:p>
            <a:pPr>
              <a:spcBef>
                <a:spcPct val="50000"/>
              </a:spcBef>
            </a:pPr>
            <a:r>
              <a:rPr lang="en-US"/>
              <a:t>No Seal</a:t>
            </a:r>
          </a:p>
          <a:p>
            <a:pPr>
              <a:spcBef>
                <a:spcPct val="50000"/>
              </a:spcBef>
            </a:pPr>
            <a:r>
              <a:rPr lang="en-US"/>
              <a:t>Wrong State and County for Notarization, it should have been done in California, Pasadena the business place of OWB&amp;DB</a:t>
            </a: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07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07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07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607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07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07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607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07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607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607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607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607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077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21" name="Rectangle 5"/>
          <p:cNvSpPr>
            <a:spLocks noGrp="1" noChangeArrowheads="1"/>
          </p:cNvSpPr>
          <p:nvPr>
            <p:ph type="title"/>
          </p:nvPr>
        </p:nvSpPr>
        <p:spPr>
          <a:xfrm>
            <a:off x="0" y="152400"/>
            <a:ext cx="4114800" cy="990600"/>
          </a:xfrm>
        </p:spPr>
        <p:txBody>
          <a:bodyPr/>
          <a:lstStyle/>
          <a:p>
            <a:r>
              <a:rPr lang="en-US" sz="2400">
                <a:solidFill>
                  <a:srgbClr val="FF0066"/>
                </a:solidFill>
              </a:rPr>
              <a:t>Another Fraud</a:t>
            </a:r>
          </a:p>
        </p:txBody>
      </p:sp>
      <p:pic>
        <p:nvPicPr>
          <p:cNvPr id="162820" name="Picture 4" descr="instrument in loudoun county2_Page_09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191000" y="0"/>
            <a:ext cx="4953000" cy="68580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62823" name="Text Box 7"/>
          <p:cNvSpPr txBox="1">
            <a:spLocks noChangeArrowheads="1"/>
          </p:cNvSpPr>
          <p:nvPr/>
        </p:nvSpPr>
        <p:spPr bwMode="auto">
          <a:xfrm>
            <a:off x="0" y="1066800"/>
            <a:ext cx="4191000" cy="5730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Instrument#20090623-00411861</a:t>
            </a:r>
          </a:p>
          <a:p>
            <a:pPr>
              <a:spcBef>
                <a:spcPct val="50000"/>
              </a:spcBef>
            </a:pPr>
            <a:r>
              <a:rPr lang="en-US"/>
              <a:t>Recoded in Loudoun County L/R by the McCabe Weisberg&amp; Conway LLC</a:t>
            </a:r>
          </a:p>
          <a:p>
            <a:pPr>
              <a:spcBef>
                <a:spcPct val="50000"/>
              </a:spcBef>
            </a:pPr>
            <a:r>
              <a:rPr lang="en-US"/>
              <a:t>V/P  Mr. Roger Scott with Fake Signatures</a:t>
            </a:r>
          </a:p>
          <a:p>
            <a:pPr>
              <a:spcBef>
                <a:spcPct val="50000"/>
              </a:spcBef>
            </a:pPr>
            <a:r>
              <a:rPr lang="en-US"/>
              <a:t>This Notary signed  in the Plaintiff’s</a:t>
            </a:r>
          </a:p>
          <a:p>
            <a:pPr>
              <a:spcBef>
                <a:spcPct val="50000"/>
              </a:spcBef>
            </a:pPr>
            <a:r>
              <a:rPr lang="en-US"/>
              <a:t>Case in a different way</a:t>
            </a:r>
          </a:p>
          <a:p>
            <a:pPr>
              <a:spcBef>
                <a:spcPct val="50000"/>
              </a:spcBef>
            </a:pPr>
            <a:r>
              <a:rPr lang="en-US"/>
              <a:t>This Notary was caught by Various Courts for Notary Misconduct</a:t>
            </a:r>
          </a:p>
          <a:p>
            <a:pPr>
              <a:spcBef>
                <a:spcPct val="50000"/>
              </a:spcBef>
            </a:pPr>
            <a:r>
              <a:rPr lang="en-US"/>
              <a:t>Again Notarization place is wrong</a:t>
            </a:r>
          </a:p>
          <a:p>
            <a:pPr>
              <a:spcBef>
                <a:spcPct val="50000"/>
              </a:spcBef>
            </a:pPr>
            <a:r>
              <a:rPr lang="en-US"/>
              <a:t>No Bank Seal????</a:t>
            </a:r>
          </a:p>
          <a:p>
            <a:pPr>
              <a:spcBef>
                <a:spcPct val="50000"/>
              </a:spcBef>
            </a:pPr>
            <a:r>
              <a:rPr lang="en-US"/>
              <a:t>No Witness????</a:t>
            </a:r>
          </a:p>
          <a:p>
            <a:pPr>
              <a:spcBef>
                <a:spcPct val="50000"/>
              </a:spcBef>
            </a:pPr>
            <a:r>
              <a:rPr lang="en-US"/>
              <a:t>Big Transfer of Wealth</a:t>
            </a: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28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28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8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28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628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8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28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28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8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628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28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8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628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628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8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628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628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8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628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628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8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628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628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8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628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628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8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628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628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82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6282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6282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282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7" name="Rectangle 5"/>
          <p:cNvSpPr>
            <a:spLocks noGrp="1" noChangeArrowheads="1"/>
          </p:cNvSpPr>
          <p:nvPr>
            <p:ph type="title"/>
          </p:nvPr>
        </p:nvSpPr>
        <p:spPr>
          <a:xfrm>
            <a:off x="228600" y="152400"/>
            <a:ext cx="3657600" cy="1371600"/>
          </a:xfrm>
        </p:spPr>
        <p:txBody>
          <a:bodyPr/>
          <a:lstStyle/>
          <a:p>
            <a:r>
              <a:rPr lang="en-US" sz="1800"/>
              <a:t>Instrument#20090623-0041860</a:t>
            </a:r>
            <a:br>
              <a:rPr lang="en-US" sz="1800"/>
            </a:br>
            <a:r>
              <a:rPr lang="en-US" sz="1800"/>
              <a:t>recorded by</a:t>
            </a:r>
            <a:br>
              <a:rPr lang="en-US" sz="1800"/>
            </a:br>
            <a:r>
              <a:rPr lang="en-US" sz="1800"/>
              <a:t>McCabe, Weisberg &amp; Conway LLC in Loudoun County Land /R</a:t>
            </a:r>
          </a:p>
        </p:txBody>
      </p:sp>
      <p:pic>
        <p:nvPicPr>
          <p:cNvPr id="166916" name="Picture 4" descr="instrument in loudoun county2_Page_10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962400" y="0"/>
            <a:ext cx="5181600" cy="68580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66919" name="Text Box 7"/>
          <p:cNvSpPr txBox="1">
            <a:spLocks noChangeArrowheads="1"/>
          </p:cNvSpPr>
          <p:nvPr/>
        </p:nvSpPr>
        <p:spPr bwMode="auto">
          <a:xfrm>
            <a:off x="152400" y="1600200"/>
            <a:ext cx="3886200" cy="5426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V/P Erica A Johnson Seck</a:t>
            </a:r>
          </a:p>
          <a:p>
            <a:pPr>
              <a:spcBef>
                <a:spcPct val="50000"/>
              </a:spcBef>
            </a:pPr>
            <a:r>
              <a:rPr lang="en-US"/>
              <a:t>Caught by Various Courts</a:t>
            </a:r>
          </a:p>
          <a:p>
            <a:pPr>
              <a:spcBef>
                <a:spcPct val="50000"/>
              </a:spcBef>
            </a:pPr>
            <a:r>
              <a:rPr lang="en-US"/>
              <a:t>Wearing Various Hats for various Financial Institutions</a:t>
            </a:r>
          </a:p>
          <a:p>
            <a:pPr>
              <a:spcBef>
                <a:spcPct val="50000"/>
              </a:spcBef>
            </a:pPr>
            <a:r>
              <a:rPr lang="en-US"/>
              <a:t>Courts Disbelieve her Testimony</a:t>
            </a:r>
          </a:p>
          <a:p>
            <a:pPr>
              <a:spcBef>
                <a:spcPct val="50000"/>
              </a:spcBef>
            </a:pPr>
            <a:r>
              <a:rPr lang="en-US"/>
              <a:t>Court ordered her to give affidavit for her employment History (She never honored)</a:t>
            </a:r>
          </a:p>
          <a:p>
            <a:pPr>
              <a:spcBef>
                <a:spcPct val="50000"/>
              </a:spcBef>
            </a:pPr>
            <a:r>
              <a:rPr lang="en-US"/>
              <a:t>This Notary was also caught by various courts for notary misconduct</a:t>
            </a:r>
          </a:p>
          <a:p>
            <a:pPr>
              <a:spcBef>
                <a:spcPct val="50000"/>
              </a:spcBef>
            </a:pPr>
            <a:r>
              <a:rPr lang="en-US"/>
              <a:t>Wrong County&amp; State for Notarization</a:t>
            </a:r>
          </a:p>
          <a:p>
            <a:pPr>
              <a:spcBef>
                <a:spcPct val="50000"/>
              </a:spcBef>
            </a:pPr>
            <a:endParaRPr lang="en-US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69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69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69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669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69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69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669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69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669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669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669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669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669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669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669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669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691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8964" name="Picture 4" descr="instrument in loudoun county2_Page_11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343400" y="0"/>
            <a:ext cx="4800600" cy="68580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68967" name="Text Box 7"/>
          <p:cNvSpPr txBox="1">
            <a:spLocks noChangeArrowheads="1"/>
          </p:cNvSpPr>
          <p:nvPr/>
        </p:nvSpPr>
        <p:spPr bwMode="auto">
          <a:xfrm>
            <a:off x="381000" y="152400"/>
            <a:ext cx="4114800" cy="6492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solidFill>
                  <a:srgbClr val="FF0066"/>
                </a:solidFill>
              </a:rPr>
              <a:t>Instrument#20090618-0040560</a:t>
            </a:r>
          </a:p>
          <a:p>
            <a:pPr>
              <a:spcBef>
                <a:spcPct val="50000"/>
              </a:spcBef>
            </a:pPr>
            <a:r>
              <a:rPr lang="en-US">
                <a:solidFill>
                  <a:srgbClr val="FF0066"/>
                </a:solidFill>
              </a:rPr>
              <a:t>Recorded in Loudoun County by the Same law Firm</a:t>
            </a:r>
          </a:p>
          <a:p>
            <a:r>
              <a:rPr lang="en-US"/>
              <a:t>V/P Erica A Johnson Seck</a:t>
            </a:r>
          </a:p>
          <a:p>
            <a:r>
              <a:rPr lang="en-US"/>
              <a:t>Caught by Various Courts</a:t>
            </a:r>
          </a:p>
          <a:p>
            <a:r>
              <a:rPr lang="en-US"/>
              <a:t>Wearing Various Hats for various Financial Institutions</a:t>
            </a:r>
          </a:p>
          <a:p>
            <a:r>
              <a:rPr lang="en-US"/>
              <a:t>Courts Disbelieve her Testimony</a:t>
            </a:r>
          </a:p>
          <a:p>
            <a:r>
              <a:rPr lang="en-US"/>
              <a:t>Court ordered her to give affidavit for her employment History (She never honored)</a:t>
            </a:r>
          </a:p>
          <a:p>
            <a:r>
              <a:rPr lang="en-US"/>
              <a:t>This Notary was also caught by various courts for notary misconduct</a:t>
            </a:r>
          </a:p>
          <a:p>
            <a:r>
              <a:rPr lang="en-US"/>
              <a:t>Wrong County&amp; State for Notarization</a:t>
            </a:r>
          </a:p>
          <a:p>
            <a:r>
              <a:rPr lang="en-US"/>
              <a:t>Law Firm of McCabe, Weisberg &amp; Conway does not check and doing FRAUD Upon FRAUD???????</a:t>
            </a:r>
          </a:p>
          <a:p>
            <a:pPr>
              <a:spcBef>
                <a:spcPct val="50000"/>
              </a:spcBef>
            </a:pPr>
            <a:endParaRPr lang="en-US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89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89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689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89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689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689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689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689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689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689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689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689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689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689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689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689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6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6896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6896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6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6896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6896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3060" name="Picture 4" descr="instrument in loudoun county2_Page_1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29200" y="0"/>
            <a:ext cx="4114800" cy="70866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73063" name="Text Box 7"/>
          <p:cNvSpPr txBox="1">
            <a:spLocks noChangeArrowheads="1"/>
          </p:cNvSpPr>
          <p:nvPr/>
        </p:nvSpPr>
        <p:spPr bwMode="auto">
          <a:xfrm>
            <a:off x="990600" y="228600"/>
            <a:ext cx="3962400" cy="3902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solidFill>
                  <a:srgbClr val="FF0066"/>
                </a:solidFill>
              </a:rPr>
              <a:t>Instrument#20070529-0039863</a:t>
            </a:r>
          </a:p>
          <a:p>
            <a:pPr>
              <a:spcBef>
                <a:spcPct val="50000"/>
              </a:spcBef>
            </a:pPr>
            <a:r>
              <a:rPr lang="en-US">
                <a:solidFill>
                  <a:srgbClr val="FF0066"/>
                </a:solidFill>
              </a:rPr>
              <a:t>Recorded in Loudoun County L/R</a:t>
            </a:r>
          </a:p>
          <a:p>
            <a:pPr>
              <a:spcBef>
                <a:spcPct val="50000"/>
              </a:spcBef>
            </a:pPr>
            <a:r>
              <a:rPr lang="en-US">
                <a:solidFill>
                  <a:srgbClr val="FF0066"/>
                </a:solidFill>
              </a:rPr>
              <a:t>By McCabe Weisberg &amp; Conway</a:t>
            </a:r>
            <a:r>
              <a:rPr lang="en-US"/>
              <a:t> </a:t>
            </a:r>
          </a:p>
          <a:p>
            <a:pPr>
              <a:spcBef>
                <a:spcPct val="50000"/>
              </a:spcBef>
            </a:pPr>
            <a:r>
              <a:rPr lang="en-US"/>
              <a:t>LPOA</a:t>
            </a:r>
          </a:p>
          <a:p>
            <a:pPr>
              <a:spcBef>
                <a:spcPct val="50000"/>
              </a:spcBef>
            </a:pPr>
            <a:r>
              <a:rPr lang="en-US"/>
              <a:t>Fake Signatures</a:t>
            </a:r>
          </a:p>
          <a:p>
            <a:pPr>
              <a:spcBef>
                <a:spcPct val="50000"/>
              </a:spcBef>
            </a:pPr>
            <a:r>
              <a:rPr lang="en-US"/>
              <a:t>No Notarization?????</a:t>
            </a:r>
          </a:p>
          <a:p>
            <a:pPr>
              <a:spcBef>
                <a:spcPct val="50000"/>
              </a:spcBef>
            </a:pPr>
            <a:r>
              <a:rPr lang="en-US"/>
              <a:t>No Witness</a:t>
            </a:r>
          </a:p>
          <a:p>
            <a:pPr>
              <a:spcBef>
                <a:spcPct val="50000"/>
              </a:spcBef>
            </a:pPr>
            <a:r>
              <a:rPr lang="en-US"/>
              <a:t>ABIG FRAUD &amp; BIG TRANSFER OF WEALTH</a:t>
            </a: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30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30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730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730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730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730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730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730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730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730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730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730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730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730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730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730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108" name="Picture 4" descr="instrument in loudoun county2_Page_1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352800" y="228600"/>
            <a:ext cx="5791200" cy="66294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75111" name="Text Box 7"/>
          <p:cNvSpPr txBox="1">
            <a:spLocks noChangeArrowheads="1"/>
          </p:cNvSpPr>
          <p:nvPr/>
        </p:nvSpPr>
        <p:spPr bwMode="auto">
          <a:xfrm>
            <a:off x="990600" y="152400"/>
            <a:ext cx="2209800" cy="6035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solidFill>
                  <a:srgbClr val="FF0066"/>
                </a:solidFill>
              </a:rPr>
              <a:t>Instrument#20070529-0039863</a:t>
            </a:r>
          </a:p>
          <a:p>
            <a:pPr>
              <a:spcBef>
                <a:spcPct val="50000"/>
              </a:spcBef>
            </a:pPr>
            <a:r>
              <a:rPr lang="en-US"/>
              <a:t>Same Law Firm</a:t>
            </a:r>
          </a:p>
          <a:p>
            <a:pPr>
              <a:spcBef>
                <a:spcPct val="50000"/>
              </a:spcBef>
            </a:pPr>
            <a:r>
              <a:rPr lang="en-US"/>
              <a:t>Different dates</a:t>
            </a:r>
          </a:p>
          <a:p>
            <a:pPr>
              <a:spcBef>
                <a:spcPct val="50000"/>
              </a:spcBef>
            </a:pPr>
            <a:r>
              <a:rPr lang="en-US"/>
              <a:t>Two Notary but Different  dates</a:t>
            </a:r>
          </a:p>
          <a:p>
            <a:pPr>
              <a:spcBef>
                <a:spcPct val="50000"/>
              </a:spcBef>
            </a:pPr>
            <a:r>
              <a:rPr lang="en-US"/>
              <a:t>No witness</a:t>
            </a:r>
          </a:p>
          <a:p>
            <a:pPr>
              <a:spcBef>
                <a:spcPct val="50000"/>
              </a:spcBef>
            </a:pPr>
            <a:r>
              <a:rPr lang="en-US"/>
              <a:t>No Signatures of Mr. Thomas Kucera but he is still Notaries as he appears without signature</a:t>
            </a:r>
          </a:p>
          <a:p>
            <a:pPr>
              <a:spcBef>
                <a:spcPct val="50000"/>
              </a:spcBef>
            </a:pPr>
            <a:endParaRPr lang="en-US"/>
          </a:p>
          <a:p>
            <a:pPr>
              <a:spcBef>
                <a:spcPct val="50000"/>
              </a:spcBef>
            </a:pPr>
            <a:r>
              <a:rPr lang="en-US"/>
              <a:t>FRAUD,FRAUD??????????????</a:t>
            </a: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51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51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51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751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51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51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751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751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751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751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751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751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751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751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7156" name="Picture 4" descr="instrument in loudoun county2_Page_14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419600" y="152400"/>
            <a:ext cx="4724400" cy="6553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77159" name="Text Box 7"/>
          <p:cNvSpPr txBox="1">
            <a:spLocks noChangeArrowheads="1"/>
          </p:cNvSpPr>
          <p:nvPr/>
        </p:nvSpPr>
        <p:spPr bwMode="auto">
          <a:xfrm>
            <a:off x="1066800" y="228600"/>
            <a:ext cx="3200400" cy="6188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solidFill>
                  <a:srgbClr val="FF0066"/>
                </a:solidFill>
              </a:rPr>
              <a:t>Instrument#20070926-0070221 Recorded in Loudoun County by same Law Firm</a:t>
            </a:r>
          </a:p>
          <a:p>
            <a:pPr>
              <a:spcBef>
                <a:spcPct val="50000"/>
              </a:spcBef>
            </a:pPr>
            <a:r>
              <a:rPr lang="en-US"/>
              <a:t>Every thing Fake</a:t>
            </a:r>
          </a:p>
          <a:p>
            <a:pPr>
              <a:spcBef>
                <a:spcPct val="50000"/>
              </a:spcBef>
            </a:pPr>
            <a:r>
              <a:rPr lang="en-US"/>
              <a:t>Notary Misconduct</a:t>
            </a:r>
          </a:p>
          <a:p>
            <a:pPr>
              <a:spcBef>
                <a:spcPct val="50000"/>
              </a:spcBef>
            </a:pPr>
            <a:r>
              <a:rPr lang="en-US"/>
              <a:t>Different dates</a:t>
            </a:r>
          </a:p>
          <a:p>
            <a:pPr>
              <a:spcBef>
                <a:spcPct val="50000"/>
              </a:spcBef>
            </a:pPr>
            <a:r>
              <a:rPr lang="en-US"/>
              <a:t>37 days different????</a:t>
            </a:r>
          </a:p>
          <a:p>
            <a:pPr>
              <a:spcBef>
                <a:spcPct val="50000"/>
              </a:spcBef>
            </a:pPr>
            <a:endParaRPr lang="en-US"/>
          </a:p>
          <a:p>
            <a:pPr>
              <a:spcBef>
                <a:spcPct val="50000"/>
              </a:spcBef>
            </a:pPr>
            <a:r>
              <a:rPr lang="en-US"/>
              <a:t>FRAUD UPON FRAUD</a:t>
            </a:r>
          </a:p>
          <a:p>
            <a:pPr>
              <a:spcBef>
                <a:spcPct val="50000"/>
              </a:spcBef>
            </a:pPr>
            <a:r>
              <a:rPr lang="en-US"/>
              <a:t>Can Some One Stop Them At The GATE????</a:t>
            </a:r>
          </a:p>
          <a:p>
            <a:pPr>
              <a:spcBef>
                <a:spcPct val="50000"/>
              </a:spcBef>
            </a:pPr>
            <a:r>
              <a:rPr lang="en-US"/>
              <a:t>WHO?????</a:t>
            </a:r>
          </a:p>
          <a:p>
            <a:pPr>
              <a:spcBef>
                <a:spcPct val="50000"/>
              </a:spcBef>
            </a:pPr>
            <a:endParaRPr lang="en-US"/>
          </a:p>
          <a:p>
            <a:pPr>
              <a:spcBef>
                <a:spcPct val="50000"/>
              </a:spcBef>
            </a:pPr>
            <a:endParaRPr lang="en-US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71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71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71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771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71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71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771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771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771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771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771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771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771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771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771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771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9204" name="Picture 4" descr="instrument in loudoun county2_Page_15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953000" y="0"/>
            <a:ext cx="4191000" cy="68580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79207" name="Text Box 7"/>
          <p:cNvSpPr txBox="1">
            <a:spLocks noChangeArrowheads="1"/>
          </p:cNvSpPr>
          <p:nvPr/>
        </p:nvSpPr>
        <p:spPr bwMode="auto">
          <a:xfrm>
            <a:off x="990600" y="228600"/>
            <a:ext cx="3733800" cy="4968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solidFill>
                  <a:srgbClr val="FF0066"/>
                </a:solidFill>
              </a:rPr>
              <a:t>Instrument#20081104-0066247</a:t>
            </a:r>
          </a:p>
          <a:p>
            <a:pPr>
              <a:spcBef>
                <a:spcPct val="50000"/>
              </a:spcBef>
            </a:pPr>
            <a:r>
              <a:rPr lang="en-US">
                <a:solidFill>
                  <a:srgbClr val="FF0066"/>
                </a:solidFill>
              </a:rPr>
              <a:t>Recorded in Loudoun County</a:t>
            </a:r>
          </a:p>
          <a:p>
            <a:pPr>
              <a:spcBef>
                <a:spcPct val="50000"/>
              </a:spcBef>
            </a:pPr>
            <a:endParaRPr lang="en-US">
              <a:solidFill>
                <a:srgbClr val="FF0066"/>
              </a:solidFill>
            </a:endParaRPr>
          </a:p>
          <a:p>
            <a:pPr>
              <a:spcBef>
                <a:spcPct val="50000"/>
              </a:spcBef>
            </a:pPr>
            <a:r>
              <a:rPr lang="en-US"/>
              <a:t>Fake Signature</a:t>
            </a:r>
          </a:p>
          <a:p>
            <a:pPr>
              <a:spcBef>
                <a:spcPct val="50000"/>
              </a:spcBef>
            </a:pPr>
            <a:r>
              <a:rPr lang="en-US"/>
              <a:t>Notary Misconduct</a:t>
            </a:r>
          </a:p>
          <a:p>
            <a:pPr>
              <a:spcBef>
                <a:spcPct val="50000"/>
              </a:spcBef>
            </a:pPr>
            <a:r>
              <a:rPr lang="en-US"/>
              <a:t>Indy Mac FSB not existed on this day</a:t>
            </a:r>
          </a:p>
          <a:p>
            <a:pPr>
              <a:spcBef>
                <a:spcPct val="50000"/>
              </a:spcBef>
            </a:pPr>
            <a:r>
              <a:rPr lang="en-US"/>
              <a:t>Indy Mac Federal Bank was and still is in receivership of FDIC</a:t>
            </a:r>
          </a:p>
          <a:p>
            <a:pPr>
              <a:spcBef>
                <a:spcPct val="50000"/>
              </a:spcBef>
            </a:pPr>
            <a:endParaRPr lang="en-US"/>
          </a:p>
          <a:p>
            <a:pPr>
              <a:spcBef>
                <a:spcPct val="50000"/>
              </a:spcBef>
            </a:pPr>
            <a:r>
              <a:rPr lang="en-US"/>
              <a:t>FRAUD??????</a:t>
            </a: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2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92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92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2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792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792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2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792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792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2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792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792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2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792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792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2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792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792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20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7920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7920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rbit">
  <a:themeElements>
    <a:clrScheme name="Orbit 1">
      <a:dk1>
        <a:srgbClr val="010199"/>
      </a:dk1>
      <a:lt1>
        <a:srgbClr val="FFFFFF"/>
      </a:lt1>
      <a:dk2>
        <a:srgbClr val="000000"/>
      </a:dk2>
      <a:lt2>
        <a:srgbClr val="B2B2B2"/>
      </a:lt2>
      <a:accent1>
        <a:srgbClr val="3399FF"/>
      </a:accent1>
      <a:accent2>
        <a:srgbClr val="666699"/>
      </a:accent2>
      <a:accent3>
        <a:srgbClr val="AAAAAA"/>
      </a:accent3>
      <a:accent4>
        <a:srgbClr val="DADADA"/>
      </a:accent4>
      <a:accent5>
        <a:srgbClr val="ADCAFF"/>
      </a:accent5>
      <a:accent6>
        <a:srgbClr val="5C5C8A"/>
      </a:accent6>
      <a:hlink>
        <a:srgbClr val="FFFFCC"/>
      </a:hlink>
      <a:folHlink>
        <a:srgbClr val="FFCC66"/>
      </a:folHlink>
    </a:clrScheme>
    <a:fontScheme name="Orbi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Orbit 1">
        <a:dk1>
          <a:srgbClr val="010199"/>
        </a:dk1>
        <a:lt1>
          <a:srgbClr val="FFFFFF"/>
        </a:lt1>
        <a:dk2>
          <a:srgbClr val="000000"/>
        </a:dk2>
        <a:lt2>
          <a:srgbClr val="B2B2B2"/>
        </a:lt2>
        <a:accent1>
          <a:srgbClr val="3399FF"/>
        </a:accent1>
        <a:accent2>
          <a:srgbClr val="666699"/>
        </a:accent2>
        <a:accent3>
          <a:srgbClr val="AAAAAA"/>
        </a:accent3>
        <a:accent4>
          <a:srgbClr val="DADADA"/>
        </a:accent4>
        <a:accent5>
          <a:srgbClr val="ADCAFF"/>
        </a:accent5>
        <a:accent6>
          <a:srgbClr val="5C5C8A"/>
        </a:accent6>
        <a:hlink>
          <a:srgbClr val="FFFFCC"/>
        </a:hlink>
        <a:folHlink>
          <a:srgbClr val="FFCC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bit 2">
        <a:dk1>
          <a:srgbClr val="008000"/>
        </a:dk1>
        <a:lt1>
          <a:srgbClr val="FFFFFF"/>
        </a:lt1>
        <a:dk2>
          <a:srgbClr val="003300"/>
        </a:dk2>
        <a:lt2>
          <a:srgbClr val="C0C0C0"/>
        </a:lt2>
        <a:accent1>
          <a:srgbClr val="99CC00"/>
        </a:accent1>
        <a:accent2>
          <a:srgbClr val="527C3A"/>
        </a:accent2>
        <a:accent3>
          <a:srgbClr val="AAADAA"/>
        </a:accent3>
        <a:accent4>
          <a:srgbClr val="DADADA"/>
        </a:accent4>
        <a:accent5>
          <a:srgbClr val="CAE2AA"/>
        </a:accent5>
        <a:accent6>
          <a:srgbClr val="497034"/>
        </a:accent6>
        <a:hlink>
          <a:srgbClr val="33CC33"/>
        </a:hlink>
        <a:folHlink>
          <a:srgbClr val="C1FF8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bit 3">
        <a:dk1>
          <a:srgbClr val="000066"/>
        </a:dk1>
        <a:lt1>
          <a:srgbClr val="FFFFFF"/>
        </a:lt1>
        <a:dk2>
          <a:srgbClr val="000099"/>
        </a:dk2>
        <a:lt2>
          <a:srgbClr val="9FBFFF"/>
        </a:lt2>
        <a:accent1>
          <a:srgbClr val="0099CC"/>
        </a:accent1>
        <a:accent2>
          <a:srgbClr val="00CC66"/>
        </a:accent2>
        <a:accent3>
          <a:srgbClr val="AAAACA"/>
        </a:accent3>
        <a:accent4>
          <a:srgbClr val="DADADA"/>
        </a:accent4>
        <a:accent5>
          <a:srgbClr val="AACAE2"/>
        </a:accent5>
        <a:accent6>
          <a:srgbClr val="00B95C"/>
        </a:accent6>
        <a:hlink>
          <a:srgbClr val="00FFFF"/>
        </a:hlink>
        <a:folHlink>
          <a:srgbClr val="CDE6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bit 4">
        <a:dk1>
          <a:srgbClr val="00ACA8"/>
        </a:dk1>
        <a:lt1>
          <a:srgbClr val="FFFFFF"/>
        </a:lt1>
        <a:dk2>
          <a:srgbClr val="006666"/>
        </a:dk2>
        <a:lt2>
          <a:srgbClr val="FFFF99"/>
        </a:lt2>
        <a:accent1>
          <a:srgbClr val="0099CC"/>
        </a:accent1>
        <a:accent2>
          <a:srgbClr val="6D6FC7"/>
        </a:accent2>
        <a:accent3>
          <a:srgbClr val="AAB8B8"/>
        </a:accent3>
        <a:accent4>
          <a:srgbClr val="DADADA"/>
        </a:accent4>
        <a:accent5>
          <a:srgbClr val="AACAE2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bit 5">
        <a:dk1>
          <a:srgbClr val="BA0023"/>
        </a:dk1>
        <a:lt1>
          <a:srgbClr val="FFFFFF"/>
        </a:lt1>
        <a:dk2>
          <a:srgbClr val="800000"/>
        </a:dk2>
        <a:lt2>
          <a:srgbClr val="FFFF99"/>
        </a:lt2>
        <a:accent1>
          <a:srgbClr val="FF6600"/>
        </a:accent1>
        <a:accent2>
          <a:srgbClr val="C5543D"/>
        </a:accent2>
        <a:accent3>
          <a:srgbClr val="C0AAAA"/>
        </a:accent3>
        <a:accent4>
          <a:srgbClr val="DADADA"/>
        </a:accent4>
        <a:accent5>
          <a:srgbClr val="FFB8AA"/>
        </a:accent5>
        <a:accent6>
          <a:srgbClr val="B24B36"/>
        </a:accent6>
        <a:hlink>
          <a:srgbClr val="FFFF00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bit 6">
        <a:dk1>
          <a:srgbClr val="6D776E"/>
        </a:dk1>
        <a:lt1>
          <a:srgbClr val="FFFFFF"/>
        </a:lt1>
        <a:dk2>
          <a:srgbClr val="575863"/>
        </a:dk2>
        <a:lt2>
          <a:srgbClr val="DDDDDD"/>
        </a:lt2>
        <a:accent1>
          <a:srgbClr val="0099CC"/>
        </a:accent1>
        <a:accent2>
          <a:srgbClr val="939EA9"/>
        </a:accent2>
        <a:accent3>
          <a:srgbClr val="B4B4B7"/>
        </a:accent3>
        <a:accent4>
          <a:srgbClr val="DADADA"/>
        </a:accent4>
        <a:accent5>
          <a:srgbClr val="AACAE2"/>
        </a:accent5>
        <a:accent6>
          <a:srgbClr val="858F99"/>
        </a:accent6>
        <a:hlink>
          <a:srgbClr val="FFCC00"/>
        </a:hlink>
        <a:folHlink>
          <a:srgbClr val="BD894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bit 7">
        <a:dk1>
          <a:srgbClr val="A28A84"/>
        </a:dk1>
        <a:lt1>
          <a:srgbClr val="FFFFFF"/>
        </a:lt1>
        <a:dk2>
          <a:srgbClr val="765E58"/>
        </a:dk2>
        <a:lt2>
          <a:srgbClr val="DDDDDD"/>
        </a:lt2>
        <a:accent1>
          <a:srgbClr val="CC6600"/>
        </a:accent1>
        <a:accent2>
          <a:srgbClr val="CC9900"/>
        </a:accent2>
        <a:accent3>
          <a:srgbClr val="BDB6B4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FFCC00"/>
        </a:hlink>
        <a:folHlink>
          <a:srgbClr val="FFFFB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bit 8">
        <a:dk1>
          <a:srgbClr val="000000"/>
        </a:dk1>
        <a:lt1>
          <a:srgbClr val="C5D9ED"/>
        </a:lt1>
        <a:dk2>
          <a:srgbClr val="000000"/>
        </a:dk2>
        <a:lt2>
          <a:srgbClr val="FFFFFF"/>
        </a:lt2>
        <a:accent1>
          <a:srgbClr val="F3F6FF"/>
        </a:accent1>
        <a:accent2>
          <a:srgbClr val="33CCCC"/>
        </a:accent2>
        <a:accent3>
          <a:srgbClr val="DFE9F4"/>
        </a:accent3>
        <a:accent4>
          <a:srgbClr val="000000"/>
        </a:accent4>
        <a:accent5>
          <a:srgbClr val="F8FAFF"/>
        </a:accent5>
        <a:accent6>
          <a:srgbClr val="2DB9B9"/>
        </a:accent6>
        <a:hlink>
          <a:srgbClr val="0000FF"/>
        </a:hlink>
        <a:folHlink>
          <a:srgbClr val="00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rbit 9">
        <a:dk1>
          <a:srgbClr val="FFFFFF"/>
        </a:dk1>
        <a:lt1>
          <a:srgbClr val="FFFFFF"/>
        </a:lt1>
        <a:dk2>
          <a:srgbClr val="AAAAC6"/>
        </a:dk2>
        <a:lt2>
          <a:srgbClr val="FFFFCC"/>
        </a:lt2>
        <a:accent1>
          <a:srgbClr val="66667E"/>
        </a:accent1>
        <a:accent2>
          <a:srgbClr val="629157"/>
        </a:accent2>
        <a:accent3>
          <a:srgbClr val="D2D2DF"/>
        </a:accent3>
        <a:accent4>
          <a:srgbClr val="DADADA"/>
        </a:accent4>
        <a:accent5>
          <a:srgbClr val="B8B8C0"/>
        </a:accent5>
        <a:accent6>
          <a:srgbClr val="58834E"/>
        </a:accent6>
        <a:hlink>
          <a:srgbClr val="6600CC"/>
        </a:hlink>
        <a:folHlink>
          <a:srgbClr val="3399FF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1924</TotalTime>
  <Words>858</Words>
  <Application>Microsoft Office PowerPoint</Application>
  <PresentationFormat>On-screen Show (4:3)</PresentationFormat>
  <Paragraphs>144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Orbit</vt:lpstr>
      <vt:lpstr>PowerPoint Presentation</vt:lpstr>
      <vt:lpstr>PowerPoint Presentation</vt:lpstr>
      <vt:lpstr>PowerPoint Presentation</vt:lpstr>
      <vt:lpstr>PowerPoint Presentation</vt:lpstr>
      <vt:lpstr>Instrument# 20090519-0031909 Recorded in Loudoun County L/R By McCabe, Weisberg &amp; Conway LLC    </vt:lpstr>
      <vt:lpstr>MORE INSTRUMENT Recorded in The Loudoun County Land Record</vt:lpstr>
      <vt:lpstr>FRAUD UPON FRAUD BY McCabe Weisberg &amp; Conway LLC Instrument#20090922-0064696</vt:lpstr>
      <vt:lpstr>MORE FRAUDS</vt:lpstr>
      <vt:lpstr>Great JOB McCabe, Weisberg &amp; Conway, LLC</vt:lpstr>
      <vt:lpstr>Another Fraud</vt:lpstr>
      <vt:lpstr>Instrument#20090623-0041860 recorded by McCabe, Weisberg &amp; Conway LLC in Loudoun County Land /R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FOLLOWING A SUBPRIME LOAN INTO A MORTGAGE-BACKED SECURITY</dc:title>
  <dc:creator>matt</dc:creator>
  <cp:lastModifiedBy>Megerbyte</cp:lastModifiedBy>
  <cp:revision>88</cp:revision>
  <dcterms:created xsi:type="dcterms:W3CDTF">2008-04-27T03:56:51Z</dcterms:created>
  <dcterms:modified xsi:type="dcterms:W3CDTF">2012-03-01T15:39:13Z</dcterms:modified>
</cp:coreProperties>
</file>